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Franklin Gothic"/>
      <p:bold r:id="rId26"/>
    </p:embeddedFont>
    <p:embeddedFont>
      <p:font typeface="Lato"/>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68">
          <p15:clr>
            <a:srgbClr val="A4A3A4"/>
          </p15:clr>
        </p15:guide>
        <p15:guide id="2" pos="393">
          <p15:clr>
            <a:srgbClr val="A4A3A4"/>
          </p15:clr>
        </p15:guide>
        <p15:guide id="3" orient="horz" pos="3838">
          <p15:clr>
            <a:srgbClr val="A4A3A4"/>
          </p15:clr>
        </p15:guide>
        <p15:guide id="4" pos="7265">
          <p15:clr>
            <a:srgbClr val="A4A3A4"/>
          </p15:clr>
        </p15:guide>
      </p15:sldGuideLst>
    </p:ext>
    <p:ext uri="GoogleSlidesCustomDataVersion2">
      <go:slidesCustomData xmlns:go="http://customooxmlschemas.google.com/" r:id="rId39" roundtripDataSignature="AMtx7mhcG9YbrcbMhrv2M86CXNLU+Yqi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8" orient="horz"/>
        <p:guide pos="393"/>
        <p:guide pos="3838" orient="horz"/>
        <p:guide pos="726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ranklinGothic-bold.fntdata"/><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ontserratMedium-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ontserratMedium-italic.fntdata"/><Relationship Id="rId14" Type="http://schemas.openxmlformats.org/officeDocument/2006/relationships/slide" Target="slides/slide9.xml"/><Relationship Id="rId36" Type="http://schemas.openxmlformats.org/officeDocument/2006/relationships/font" Target="fonts/MontserratMedium-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Montserrat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2f65cc513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b2f65cc513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b2f65cc513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2f65cc513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b2f65cc513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b2f65cc513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b2f65cc513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b2f65cc513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2b2f65cc513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2f65cc513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2b2f65cc513_0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2b2f65cc513_0_2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2f65cc513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b2f65cc513_0_2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2b2f65cc513_0_2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efbede51f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1efbede51fe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1efbede51fe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6ed126b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66ed126b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66ed126b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6ed126b0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66ed126b03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66ed126b03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6ee0a819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66ee0a819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66ee0a819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14ced4911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114ced4911f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114ced4911f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3499e9e4c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113499e9e4c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113499e9e4c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e02d0384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10e02d0384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10e02d0384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ca287ec51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1ca287ec511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1ca287ec511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ca287ec51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ca287ec511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1ca287ec511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3499e9e4c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13499e9e4c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13499e9e4c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123ad2ad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b123ad2ad3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b123ad2ad3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2f65cc51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2b2f65cc51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b2f65cc51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2f65cc513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b2f65cc513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b2f65cc513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6" name="Shape 66"/>
        <p:cNvGrpSpPr/>
        <p:nvPr/>
      </p:nvGrpSpPr>
      <p:grpSpPr>
        <a:xfrm>
          <a:off x="0" y="0"/>
          <a:ext cx="0" cy="0"/>
          <a:chOff x="0" y="0"/>
          <a:chExt cx="0" cy="0"/>
        </a:xfrm>
      </p:grpSpPr>
      <p:sp>
        <p:nvSpPr>
          <p:cNvPr id="67" name="Google Shape;67;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p:nvPr>
            <p:ph idx="2" type="pic"/>
          </p:nvPr>
        </p:nvSpPr>
        <p:spPr>
          <a:xfrm>
            <a:off x="5183188" y="987425"/>
            <a:ext cx="6172200" cy="4873625"/>
          </a:xfrm>
          <a:prstGeom prst="rect">
            <a:avLst/>
          </a:prstGeom>
          <a:noFill/>
          <a:ln>
            <a:noFill/>
          </a:ln>
        </p:spPr>
      </p:sp>
      <p:sp>
        <p:nvSpPr>
          <p:cNvPr id="69" name="Google Shape;69;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3" name="Shape 73"/>
        <p:cNvGrpSpPr/>
        <p:nvPr/>
      </p:nvGrpSpPr>
      <p:grpSpPr>
        <a:xfrm>
          <a:off x="0" y="0"/>
          <a:ext cx="0" cy="0"/>
          <a:chOff x="0" y="0"/>
          <a:chExt cx="0" cy="0"/>
        </a:xfrm>
      </p:grpSpPr>
      <p:sp>
        <p:nvSpPr>
          <p:cNvPr id="74" name="Google Shape;7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2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9" name="Shape 79"/>
        <p:cNvGrpSpPr/>
        <p:nvPr/>
      </p:nvGrpSpPr>
      <p:grpSpPr>
        <a:xfrm>
          <a:off x="0" y="0"/>
          <a:ext cx="0" cy="0"/>
          <a:chOff x="0" y="0"/>
          <a:chExt cx="0" cy="0"/>
        </a:xfrm>
      </p:grpSpPr>
      <p:sp>
        <p:nvSpPr>
          <p:cNvPr id="80" name="Google Shape;80;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3" name="Google Shape;83;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2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5" name="Shape 85"/>
        <p:cNvGrpSpPr/>
        <p:nvPr/>
      </p:nvGrpSpPr>
      <p:grpSpPr>
        <a:xfrm>
          <a:off x="0" y="0"/>
          <a:ext cx="0" cy="0"/>
          <a:chOff x="0" y="0"/>
          <a:chExt cx="0" cy="0"/>
        </a:xfrm>
      </p:grpSpPr>
    </p:spTree>
  </p:cSld>
  <p:clrMapOvr>
    <a:masterClrMapping/>
  </p:clrMapOvr>
  <mc:AlternateContent>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86" name="Shape 86"/>
        <p:cNvGrpSpPr/>
        <p:nvPr/>
      </p:nvGrpSpPr>
      <p:grpSpPr>
        <a:xfrm>
          <a:off x="0" y="0"/>
          <a:ext cx="0" cy="0"/>
          <a:chOff x="0" y="0"/>
          <a:chExt cx="0" cy="0"/>
        </a:xfrm>
      </p:grpSpPr>
      <p:pic>
        <p:nvPicPr>
          <p:cNvPr descr="TFAll_Logo_Stripe_70k.eps" id="87" name="Google Shape;87;g1124ae3e817_0_73"/>
          <p:cNvPicPr preferRelativeResize="0"/>
          <p:nvPr/>
        </p:nvPicPr>
        <p:blipFill rotWithShape="1">
          <a:blip r:embed="rId2">
            <a:alphaModFix/>
          </a:blip>
          <a:srcRect b="0" l="0" r="0" t="0"/>
          <a:stretch/>
        </p:blipFill>
        <p:spPr>
          <a:xfrm>
            <a:off x="0" y="6478588"/>
            <a:ext cx="9144003" cy="379412"/>
          </a:xfrm>
          <a:prstGeom prst="rect">
            <a:avLst/>
          </a:prstGeom>
          <a:noFill/>
          <a:ln>
            <a:noFill/>
          </a:ln>
        </p:spPr>
      </p:pic>
      <p:sp>
        <p:nvSpPr>
          <p:cNvPr id="88" name="Google Shape;88;g1124ae3e817_0_73"/>
          <p:cNvSpPr txBox="1"/>
          <p:nvPr/>
        </p:nvSpPr>
        <p:spPr>
          <a:xfrm>
            <a:off x="11667067" y="6537325"/>
            <a:ext cx="524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E8E5DD"/>
                </a:solidFill>
                <a:latin typeface="Franklin Gothic"/>
                <a:ea typeface="Franklin Gothic"/>
                <a:cs typeface="Franklin Gothic"/>
                <a:sym typeface="Franklin Gothic"/>
              </a:rPr>
              <a:t>‹#›</a:t>
            </a:fld>
            <a:endParaRPr b="0" i="0" sz="1200" u="none" cap="none" strike="noStrike">
              <a:solidFill>
                <a:srgbClr val="E8E5DD"/>
              </a:solidFill>
              <a:latin typeface="Franklin Gothic"/>
              <a:ea typeface="Franklin Gothic"/>
              <a:cs typeface="Franklin Gothic"/>
              <a:sym typeface="Franklin Gothic"/>
            </a:endParaRPr>
          </a:p>
        </p:txBody>
      </p:sp>
      <p:sp>
        <p:nvSpPr>
          <p:cNvPr id="89" name="Google Shape;89;g1124ae3e817_0_73"/>
          <p:cNvSpPr txBox="1"/>
          <p:nvPr>
            <p:ph type="title"/>
          </p:nvPr>
        </p:nvSpPr>
        <p:spPr>
          <a:xfrm>
            <a:off x="440267" y="0"/>
            <a:ext cx="11319900" cy="981000"/>
          </a:xfrm>
          <a:prstGeom prst="rect">
            <a:avLst/>
          </a:prstGeom>
          <a:noFill/>
          <a:ln>
            <a:noFill/>
          </a:ln>
        </p:spPr>
        <p:txBody>
          <a:bodyPr anchorCtr="0" anchor="ctr" bIns="45700" lIns="91425" spcFirstLastPara="1" rIns="91425" wrap="square" tIns="45700">
            <a:normAutofit/>
          </a:bodyPr>
          <a:lstStyle>
            <a:lvl1pPr lvl="0" algn="ctr">
              <a:lnSpc>
                <a:spcPct val="120000"/>
              </a:lnSpc>
              <a:spcBef>
                <a:spcPts val="0"/>
              </a:spcBef>
              <a:spcAft>
                <a:spcPts val="0"/>
              </a:spcAft>
              <a:buClr>
                <a:srgbClr val="E197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1124ae3e817_0_73"/>
          <p:cNvSpPr txBox="1"/>
          <p:nvPr>
            <p:ph idx="1" type="body"/>
          </p:nvPr>
        </p:nvSpPr>
        <p:spPr>
          <a:xfrm>
            <a:off x="440267" y="1854201"/>
            <a:ext cx="11319900" cy="4241700"/>
          </a:xfrm>
          <a:prstGeom prst="rect">
            <a:avLst/>
          </a:prstGeom>
          <a:noFill/>
          <a:ln>
            <a:noFill/>
          </a:ln>
        </p:spPr>
        <p:txBody>
          <a:bodyPr anchorCtr="0" anchor="t" bIns="45700" lIns="91425" spcFirstLastPara="1" rIns="91425" wrap="square" tIns="45700">
            <a:normAutofit/>
          </a:bodyPr>
          <a:lstStyle>
            <a:lvl1pPr indent="-304800" lvl="0" marL="457200" algn="l">
              <a:lnSpc>
                <a:spcPct val="100000"/>
              </a:lnSpc>
              <a:spcBef>
                <a:spcPts val="700"/>
              </a:spcBef>
              <a:spcAft>
                <a:spcPts val="0"/>
              </a:spcAft>
              <a:buClr>
                <a:schemeClr val="accent1"/>
              </a:buClr>
              <a:buSzPts val="1200"/>
              <a:buFont typeface="Arial"/>
              <a:buChar char="•"/>
              <a:defRPr sz="1200"/>
            </a:lvl1pPr>
            <a:lvl2pPr indent="-304800" lvl="1" marL="914400" algn="l">
              <a:lnSpc>
                <a:spcPct val="100000"/>
              </a:lnSpc>
              <a:spcBef>
                <a:spcPts val="700"/>
              </a:spcBef>
              <a:spcAft>
                <a:spcPts val="0"/>
              </a:spcAft>
              <a:buClr>
                <a:srgbClr val="A5A5A5"/>
              </a:buClr>
              <a:buSzPts val="1200"/>
              <a:buFont typeface="Merriweather Sans"/>
              <a:buChar char="−"/>
              <a:defRPr sz="1200"/>
            </a:lvl2pPr>
            <a:lvl3pPr indent="-304800" lvl="2" marL="1371600" algn="l">
              <a:lnSpc>
                <a:spcPct val="100000"/>
              </a:lnSpc>
              <a:spcBef>
                <a:spcPts val="700"/>
              </a:spcBef>
              <a:spcAft>
                <a:spcPts val="0"/>
              </a:spcAft>
              <a:buClr>
                <a:schemeClr val="accent1"/>
              </a:buClr>
              <a:buSzPts val="1200"/>
              <a:buFont typeface="Arial"/>
              <a:buChar char="•"/>
              <a:defRPr sz="1200"/>
            </a:lvl3pPr>
            <a:lvl4pPr indent="-304800" lvl="3" marL="1828800" algn="l">
              <a:lnSpc>
                <a:spcPct val="100000"/>
              </a:lnSpc>
              <a:spcBef>
                <a:spcPts val="700"/>
              </a:spcBef>
              <a:spcAft>
                <a:spcPts val="0"/>
              </a:spcAft>
              <a:buClr>
                <a:srgbClr val="A5A5A5"/>
              </a:buClr>
              <a:buSzPts val="1200"/>
              <a:buFont typeface="Merriweather Sans"/>
              <a:buChar char="−"/>
              <a:defRPr sz="1200"/>
            </a:lvl4pPr>
            <a:lvl5pPr indent="-304800" lvl="4" marL="2286000" algn="l">
              <a:lnSpc>
                <a:spcPct val="100000"/>
              </a:lnSpc>
              <a:spcBef>
                <a:spcPts val="700"/>
              </a:spcBef>
              <a:spcAft>
                <a:spcPts val="0"/>
              </a:spcAft>
              <a:buClr>
                <a:schemeClr val="accent1"/>
              </a:buClr>
              <a:buSzPts val="1200"/>
              <a:buFont typeface="Arial"/>
              <a:buChar char="•"/>
              <a:defRPr sz="1200"/>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
        <p:nvSpPr>
          <p:cNvPr id="91" name="Google Shape;91;g1124ae3e817_0_73"/>
          <p:cNvSpPr txBox="1"/>
          <p:nvPr>
            <p:ph idx="2" type="body"/>
          </p:nvPr>
        </p:nvSpPr>
        <p:spPr>
          <a:xfrm>
            <a:off x="440267" y="1016000"/>
            <a:ext cx="11322000" cy="660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400"/>
              <a:buNone/>
              <a:defRPr sz="1400">
                <a:solidFill>
                  <a:schemeClr val="accent1"/>
                </a:solidFill>
              </a:defRPr>
            </a:lvl1pPr>
            <a:lvl2pPr indent="-228600" lvl="1" marL="914400" algn="l">
              <a:lnSpc>
                <a:spcPct val="90000"/>
              </a:lnSpc>
              <a:spcBef>
                <a:spcPts val="800"/>
              </a:spcBef>
              <a:spcAft>
                <a:spcPts val="0"/>
              </a:spcAft>
              <a:buSzPts val="1400"/>
              <a:buNone/>
              <a:defRPr sz="1400">
                <a:solidFill>
                  <a:schemeClr val="accent1"/>
                </a:solidFill>
              </a:defRPr>
            </a:lvl2pPr>
            <a:lvl3pPr indent="-228600" lvl="2" marL="1371600" algn="l">
              <a:lnSpc>
                <a:spcPct val="90000"/>
              </a:lnSpc>
              <a:spcBef>
                <a:spcPts val="800"/>
              </a:spcBef>
              <a:spcAft>
                <a:spcPts val="0"/>
              </a:spcAft>
              <a:buSzPts val="1400"/>
              <a:buNone/>
              <a:defRPr sz="1400">
                <a:solidFill>
                  <a:schemeClr val="accent1"/>
                </a:solidFill>
              </a:defRPr>
            </a:lvl3pPr>
            <a:lvl4pPr indent="-228600" lvl="3" marL="1828800" algn="l">
              <a:lnSpc>
                <a:spcPct val="90000"/>
              </a:lnSpc>
              <a:spcBef>
                <a:spcPts val="800"/>
              </a:spcBef>
              <a:spcAft>
                <a:spcPts val="0"/>
              </a:spcAft>
              <a:buSzPts val="1400"/>
              <a:buNone/>
              <a:defRPr sz="1400">
                <a:solidFill>
                  <a:schemeClr val="accent1"/>
                </a:solidFill>
              </a:defRPr>
            </a:lvl4pPr>
            <a:lvl5pPr indent="-228600" lvl="4" marL="2286000" algn="l">
              <a:lnSpc>
                <a:spcPct val="90000"/>
              </a:lnSpc>
              <a:spcBef>
                <a:spcPts val="800"/>
              </a:spcBef>
              <a:spcAft>
                <a:spcPts val="0"/>
              </a:spcAft>
              <a:buSzPts val="1400"/>
              <a:buNone/>
              <a:defRPr sz="1400">
                <a:solidFill>
                  <a:schemeClr val="accent1"/>
                </a:solidFill>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p:cSld name="Footer only">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 name="Google Shape;27;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 name="Google Shape;33;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2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9" name="Shape 59"/>
        <p:cNvGrpSpPr/>
        <p:nvPr/>
      </p:nvGrpSpPr>
      <p:grpSpPr>
        <a:xfrm>
          <a:off x="0" y="0"/>
          <a:ext cx="0" cy="0"/>
          <a:chOff x="0" y="0"/>
          <a:chExt cx="0" cy="0"/>
        </a:xfrm>
      </p:grpSpPr>
      <p:sp>
        <p:nvSpPr>
          <p:cNvPr id="60" name="Google Shape;60;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nvSpPr>
        <p:spPr>
          <a:xfrm>
            <a:off x="11549212" y="6436425"/>
            <a:ext cx="365760" cy="2468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000"/>
              <a:buFont typeface="Lato"/>
              <a:buNone/>
            </a:pPr>
            <a:fld id="{00000000-1234-1234-1234-123412341234}" type="slidenum">
              <a:rPr b="0" i="0" lang="es-ES" sz="1000" u="none" cap="none" strike="noStrike">
                <a:solidFill>
                  <a:schemeClr val="dk2"/>
                </a:solidFill>
                <a:latin typeface="Lato"/>
                <a:ea typeface="Lato"/>
                <a:cs typeface="Lato"/>
                <a:sym typeface="Lato"/>
              </a:rPr>
              <a:t>‹#›</a:t>
            </a:fld>
            <a:endParaRPr b="0" i="0" sz="1100" u="none" cap="none" strike="noStrike">
              <a:solidFill>
                <a:schemeClr val="dk2"/>
              </a:solidFill>
              <a:latin typeface="Lato"/>
              <a:ea typeface="Lato"/>
              <a:cs typeface="Lato"/>
              <a:sym typeface="Lato"/>
            </a:endParaRPr>
          </a:p>
        </p:txBody>
      </p:sp>
      <p:cxnSp>
        <p:nvCxnSpPr>
          <p:cNvPr id="13" name="Google Shape;13;p16"/>
          <p:cNvCxnSpPr/>
          <p:nvPr/>
        </p:nvCxnSpPr>
        <p:spPr>
          <a:xfrm>
            <a:off x="457200" y="6399849"/>
            <a:ext cx="11274892" cy="0"/>
          </a:xfrm>
          <a:prstGeom prst="straightConnector1">
            <a:avLst/>
          </a:prstGeom>
          <a:noFill/>
          <a:ln cap="flat" cmpd="sng" w="9525">
            <a:solidFill>
              <a:schemeClr val="dk2"/>
            </a:solidFill>
            <a:prstDash val="solid"/>
            <a:miter lim="800000"/>
            <a:headEnd len="sm" w="sm" type="none"/>
            <a:tailEnd len="sm" w="sm" type="none"/>
          </a:ln>
        </p:spPr>
      </p:cxnSp>
      <p:pic>
        <p:nvPicPr>
          <p:cNvPr id="14" name="Google Shape;14;p16"/>
          <p:cNvPicPr preferRelativeResize="0"/>
          <p:nvPr/>
        </p:nvPicPr>
        <p:blipFill rotWithShape="1">
          <a:blip r:embed="rId1">
            <a:alphaModFix/>
          </a:blip>
          <a:srcRect b="0" l="0" r="0" t="0"/>
          <a:stretch/>
        </p:blipFill>
        <p:spPr>
          <a:xfrm>
            <a:off x="459908" y="6483186"/>
            <a:ext cx="6778256" cy="16267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7.jp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image" Target="../media/image2.jpg"/><Relationship Id="rId9" Type="http://schemas.openxmlformats.org/officeDocument/2006/relationships/hyperlink" Target="https://www.instagram.com/reel/C0b3TUwODsU/?igshid=YzZhZTZiNWI3Nw%3D%3D" TargetMode="External"/><Relationship Id="rId5" Type="http://schemas.openxmlformats.org/officeDocument/2006/relationships/hyperlink" Target="https://www.instagram.com/reel/C0b3TUwODsU/?igshid=YzZhZTZiNWI3Nw%3D%3D" TargetMode="External"/><Relationship Id="rId6" Type="http://schemas.openxmlformats.org/officeDocument/2006/relationships/image" Target="../media/image15.jpg"/><Relationship Id="rId7" Type="http://schemas.openxmlformats.org/officeDocument/2006/relationships/image" Target="../media/image11.jpg"/><Relationship Id="rId8"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0.jp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3.jpg"/><Relationship Id="rId5"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29.jpg"/><Relationship Id="rId5" Type="http://schemas.openxmlformats.org/officeDocument/2006/relationships/image" Target="../media/image28.jpg"/><Relationship Id="rId6"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3.jpg"/><Relationship Id="rId4" Type="http://schemas.openxmlformats.org/officeDocument/2006/relationships/image" Target="../media/image32.jpg"/><Relationship Id="rId5" Type="http://schemas.openxmlformats.org/officeDocument/2006/relationships/image" Target="../media/image34.jpg"/><Relationship Id="rId6" Type="http://schemas.openxmlformats.org/officeDocument/2006/relationships/hyperlink" Target="https://drive.google.com/file/d/1RZmPN3n1NGcyy6jwFEHRfBbQwZjr5-sh/view" TargetMode="External"/><Relationship Id="rId7"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playlist?list=PL_s13VrR2nxzZpa0PmmLhA4en0Us60F_z" TargetMode="External"/><Relationship Id="rId4" Type="http://schemas.openxmlformats.org/officeDocument/2006/relationships/hyperlink" Target="https://vimeo.com/761909142" TargetMode="External"/><Relationship Id="rId5" Type="http://schemas.openxmlformats.org/officeDocument/2006/relationships/image" Target="../media/image5.jpg"/><Relationship Id="rId6" Type="http://schemas.openxmlformats.org/officeDocument/2006/relationships/hyperlink" Target="https://vimeo.com/882596760" TargetMode="External"/><Relationship Id="rId7" Type="http://schemas.openxmlformats.org/officeDocument/2006/relationships/image" Target="../media/image40.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ldj.teachforindia.org/copy-of-content-culture-opportuniti-1" TargetMode="External"/><Relationship Id="rId4" Type="http://schemas.openxmlformats.org/officeDocument/2006/relationships/hyperlink" Target="https://www.youtube.com/watch?v=vKIkxI0fk-k" TargetMode="External"/><Relationship Id="rId9" Type="http://schemas.openxmlformats.org/officeDocument/2006/relationships/image" Target="../media/image9.png"/><Relationship Id="rId5" Type="http://schemas.openxmlformats.org/officeDocument/2006/relationships/hyperlink" Target="https://www.youtube.com/watch?v=6dX-TzqkZr8" TargetMode="External"/><Relationship Id="rId6" Type="http://schemas.openxmlformats.org/officeDocument/2006/relationships/image" Target="../media/image3.jpg"/><Relationship Id="rId7" Type="http://schemas.openxmlformats.org/officeDocument/2006/relationships/image" Target="../media/image6.jpg"/><Relationship Id="rId8" Type="http://schemas.openxmlformats.org/officeDocument/2006/relationships/hyperlink" Target="https://youtu.be/XtZ9vWLcYVU?si=0MvGznhxEHbBEqz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6" name="Shape 96"/>
        <p:cNvGrpSpPr/>
        <p:nvPr/>
      </p:nvGrpSpPr>
      <p:grpSpPr>
        <a:xfrm>
          <a:off x="0" y="0"/>
          <a:ext cx="0" cy="0"/>
          <a:chOff x="0" y="0"/>
          <a:chExt cx="0" cy="0"/>
        </a:xfrm>
      </p:grpSpPr>
      <p:pic>
        <p:nvPicPr>
          <p:cNvPr id="97" name="Google Shape;97;p1"/>
          <p:cNvPicPr preferRelativeResize="0"/>
          <p:nvPr/>
        </p:nvPicPr>
        <p:blipFill>
          <a:blip r:embed="rId3">
            <a:alphaModFix/>
          </a:blip>
          <a:stretch>
            <a:fillRect/>
          </a:stretch>
        </p:blipFill>
        <p:spPr>
          <a:xfrm>
            <a:off x="-3" y="0"/>
            <a:ext cx="12192000" cy="8126002"/>
          </a:xfrm>
          <a:prstGeom prst="rect">
            <a:avLst/>
          </a:prstGeom>
          <a:noFill/>
          <a:ln>
            <a:noFill/>
          </a:ln>
        </p:spPr>
      </p:pic>
      <p:sp>
        <p:nvSpPr>
          <p:cNvPr id="98" name="Google Shape;98;p1"/>
          <p:cNvSpPr/>
          <p:nvPr/>
        </p:nvSpPr>
        <p:spPr>
          <a:xfrm>
            <a:off x="0" y="4993700"/>
            <a:ext cx="12192000" cy="3132300"/>
          </a:xfrm>
          <a:prstGeom prst="rect">
            <a:avLst/>
          </a:prstGeom>
          <a:solidFill>
            <a:srgbClr val="97C2C2">
              <a:alpha val="905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txBox="1"/>
          <p:nvPr/>
        </p:nvSpPr>
        <p:spPr>
          <a:xfrm>
            <a:off x="8801100" y="-979714"/>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
          <p:cNvSpPr txBox="1"/>
          <p:nvPr/>
        </p:nvSpPr>
        <p:spPr>
          <a:xfrm>
            <a:off x="231025" y="5657396"/>
            <a:ext cx="7944300" cy="1200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FFFFF"/>
                </a:solidFill>
                <a:latin typeface="Montserrat"/>
                <a:ea typeface="Montserrat"/>
                <a:cs typeface="Montserrat"/>
                <a:sym typeface="Montserrat"/>
              </a:rPr>
              <a:t>DHL Group </a:t>
            </a:r>
            <a:r>
              <a:rPr b="1" i="0" lang="es-ES" sz="3600" u="none" cap="none" strike="noStrike">
                <a:solidFill>
                  <a:srgbClr val="FFFFFF"/>
                </a:solidFill>
                <a:latin typeface="Montserrat"/>
                <a:ea typeface="Montserrat"/>
                <a:cs typeface="Montserrat"/>
                <a:sym typeface="Montserrat"/>
              </a:rPr>
              <a:t>&amp; Teach For All </a:t>
            </a:r>
            <a:endParaRPr b="1" i="0" sz="36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FFFFFF"/>
                </a:solidFill>
                <a:latin typeface="Montserrat"/>
                <a:ea typeface="Montserrat"/>
                <a:cs typeface="Montserrat"/>
                <a:sym typeface="Montserrat"/>
              </a:rPr>
              <a:t>2024 Annual Partnership Report </a:t>
            </a:r>
            <a:endParaRPr b="1" i="0" sz="3600" u="none" cap="none" strike="noStrike">
              <a:solidFill>
                <a:srgbClr val="FFFFFF"/>
              </a:solidFill>
              <a:latin typeface="Montserrat"/>
              <a:ea typeface="Montserrat"/>
              <a:cs typeface="Montserrat"/>
              <a:sym typeface="Montserrat"/>
            </a:endParaRPr>
          </a:p>
        </p:txBody>
      </p:sp>
      <p:sp>
        <p:nvSpPr>
          <p:cNvPr id="101" name="Google Shape;101;p1"/>
          <p:cNvSpPr txBox="1"/>
          <p:nvPr/>
        </p:nvSpPr>
        <p:spPr>
          <a:xfrm>
            <a:off x="623888" y="3681170"/>
            <a:ext cx="2046741" cy="246221"/>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Lato"/>
              <a:ea typeface="Lato"/>
              <a:cs typeface="Lato"/>
              <a:sym typeface="Lato"/>
            </a:endParaRPr>
          </a:p>
        </p:txBody>
      </p:sp>
      <p:sp>
        <p:nvSpPr>
          <p:cNvPr id="102" name="Google Shape;102;p1"/>
          <p:cNvSpPr txBox="1"/>
          <p:nvPr/>
        </p:nvSpPr>
        <p:spPr>
          <a:xfrm>
            <a:off x="231028" y="6858000"/>
            <a:ext cx="8570100" cy="369300"/>
          </a:xfrm>
          <a:prstGeom prst="rect">
            <a:avLst/>
          </a:prstGeom>
          <a:noFill/>
          <a:ln>
            <a:noFill/>
          </a:ln>
        </p:spPr>
        <p:txBody>
          <a:bodyPr anchorCtr="0" anchor="t" bIns="45700" lIns="0" spcFirstLastPara="1" rIns="91425" wrap="square" tIns="45700">
            <a:spAutoFit/>
          </a:bodyPr>
          <a:lstStyle/>
          <a:p>
            <a:pPr indent="0" lvl="0" marL="0" marR="0" rtl="0" algn="l">
              <a:lnSpc>
                <a:spcPct val="110000"/>
              </a:lnSpc>
              <a:spcBef>
                <a:spcPts val="0"/>
              </a:spcBef>
              <a:spcAft>
                <a:spcPts val="0"/>
              </a:spcAft>
              <a:buClr>
                <a:srgbClr val="000000"/>
              </a:buClr>
              <a:buSzPts val="1800"/>
              <a:buFont typeface="Arial"/>
              <a:buNone/>
            </a:pPr>
            <a:r>
              <a:rPr b="0" i="0" lang="es-ES" sz="1800" u="none" cap="none" strike="noStrike">
                <a:solidFill>
                  <a:srgbClr val="FFFFFF"/>
                </a:solidFill>
                <a:latin typeface="Lato"/>
                <a:ea typeface="Lato"/>
                <a:cs typeface="Lato"/>
                <a:sym typeface="Lato"/>
                <a:extLst>
                  <a:ext uri="http://customooxmlschemas.google.com/">
                    <go:slidesCustomData xmlns:go="http://customooxmlschemas.google.com/" textRoundtripDataId="0"/>
                  </a:ext>
                </a:extLst>
              </a:rPr>
              <a:t>Empowering all children and youth to thrive and lead in a changing world.</a:t>
            </a:r>
            <a:endParaRPr b="0" i="0" sz="1400" u="none" cap="none" strike="noStrike">
              <a:solidFill>
                <a:srgbClr val="FFFFFF"/>
              </a:solidFill>
              <a:latin typeface="Arial"/>
              <a:ea typeface="Arial"/>
              <a:cs typeface="Arial"/>
              <a:sym typeface="Arial"/>
            </a:endParaRPr>
          </a:p>
        </p:txBody>
      </p:sp>
      <p:pic>
        <p:nvPicPr>
          <p:cNvPr descr="Imagen que contiene plato, dibujo&#10;&#10;Descripción generada automáticamente" id="103" name="Google Shape;103;p1"/>
          <p:cNvPicPr preferRelativeResize="0"/>
          <p:nvPr/>
        </p:nvPicPr>
        <p:blipFill rotWithShape="1">
          <a:blip r:embed="rId4">
            <a:alphaModFix/>
          </a:blip>
          <a:srcRect b="33062" l="0" r="0" t="0"/>
          <a:stretch/>
        </p:blipFill>
        <p:spPr>
          <a:xfrm>
            <a:off x="9733540" y="6874654"/>
            <a:ext cx="2042687" cy="3359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b2f65cc513_0_42"/>
          <p:cNvSpPr txBox="1"/>
          <p:nvPr/>
        </p:nvSpPr>
        <p:spPr>
          <a:xfrm>
            <a:off x="623900" y="847275"/>
            <a:ext cx="7032600" cy="20103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2800"/>
              <a:buFont typeface="Arial"/>
              <a:buNone/>
            </a:pPr>
            <a:r>
              <a:rPr lang="es-ES" sz="2800">
                <a:solidFill>
                  <a:srgbClr val="3F3F3F"/>
                </a:solidFill>
                <a:latin typeface="Montserrat"/>
                <a:ea typeface="Montserrat"/>
                <a:cs typeface="Montserrat"/>
                <a:sym typeface="Montserrat"/>
              </a:rPr>
              <a:t>Alumni </a:t>
            </a:r>
            <a:r>
              <a:rPr lang="es-ES" sz="2800">
                <a:solidFill>
                  <a:srgbClr val="3F3F3F"/>
                </a:solidFill>
                <a:latin typeface="Montserrat"/>
                <a:ea typeface="Montserrat"/>
                <a:cs typeface="Montserrat"/>
                <a:sym typeface="Montserrat"/>
                <a:extLst>
                  <a:ext uri="http://customooxmlschemas.google.com/">
                    <go:slidesCustomData xmlns:go="http://customooxmlschemas.google.com/" textRoundtripDataId="16"/>
                  </a:ext>
                </a:extLst>
              </a:rPr>
              <a:t>pursu</a:t>
            </a:r>
            <a:r>
              <a:rPr lang="es-ES" sz="2800">
                <a:solidFill>
                  <a:srgbClr val="3F3F3F"/>
                </a:solidFill>
                <a:latin typeface="Montserrat"/>
                <a:ea typeface="Montserrat"/>
                <a:cs typeface="Montserrat"/>
                <a:sym typeface="Montserrat"/>
              </a:rPr>
              <a:t>ing </a:t>
            </a:r>
            <a:r>
              <a:rPr b="1" lang="es-ES" sz="2800">
                <a:solidFill>
                  <a:srgbClr val="3F3F3F"/>
                </a:solidFill>
                <a:latin typeface="Montserrat"/>
                <a:ea typeface="Montserrat"/>
                <a:cs typeface="Montserrat"/>
                <a:sym typeface="Montserrat"/>
              </a:rPr>
              <a:t>community-level change</a:t>
            </a:r>
            <a:r>
              <a:rPr lang="es-ES" sz="2800">
                <a:solidFill>
                  <a:srgbClr val="3F3F3F"/>
                </a:solidFill>
                <a:latin typeface="Montserrat"/>
                <a:ea typeface="Montserrat"/>
                <a:cs typeface="Montserrat"/>
                <a:sym typeface="Montserrat"/>
              </a:rPr>
              <a:t> in their countries and creating new opportunities for students</a:t>
            </a:r>
            <a:endParaRPr>
              <a:solidFill>
                <a:schemeClr val="dk1"/>
              </a:solidFill>
            </a:endParaRPr>
          </a:p>
          <a:p>
            <a:pPr indent="0" lvl="0" marL="0" marR="0" rtl="0" algn="l">
              <a:lnSpc>
                <a:spcPct val="115000"/>
              </a:lnSpc>
              <a:spcBef>
                <a:spcPts val="0"/>
              </a:spcBef>
              <a:spcAft>
                <a:spcPts val="0"/>
              </a:spcAft>
              <a:buClr>
                <a:srgbClr val="000000"/>
              </a:buClr>
              <a:buSzPts val="2800"/>
              <a:buFont typeface="Arial"/>
              <a:buNone/>
            </a:pPr>
            <a:r>
              <a:t/>
            </a:r>
            <a:endParaRPr sz="2800">
              <a:solidFill>
                <a:srgbClr val="3F3F3F"/>
              </a:solidFill>
              <a:latin typeface="Montserrat"/>
              <a:ea typeface="Montserrat"/>
              <a:cs typeface="Montserrat"/>
              <a:sym typeface="Montserrat"/>
            </a:endParaRPr>
          </a:p>
        </p:txBody>
      </p:sp>
      <p:sp>
        <p:nvSpPr>
          <p:cNvPr id="206" name="Google Shape;206;g2b2f65cc513_0_42"/>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highlight>
                <a:srgbClr val="FFFF00"/>
              </a:highlight>
              <a:latin typeface="Arial"/>
              <a:ea typeface="Arial"/>
              <a:cs typeface="Arial"/>
              <a:sym typeface="Arial"/>
            </a:endParaRPr>
          </a:p>
        </p:txBody>
      </p:sp>
      <p:pic>
        <p:nvPicPr>
          <p:cNvPr id="207" name="Google Shape;207;g2b2f65cc513_0_42"/>
          <p:cNvPicPr preferRelativeResize="0"/>
          <p:nvPr/>
        </p:nvPicPr>
        <p:blipFill rotWithShape="1">
          <a:blip r:embed="rId3">
            <a:alphaModFix/>
          </a:blip>
          <a:srcRect b="9096" l="0" r="0" t="9096"/>
          <a:stretch/>
        </p:blipFill>
        <p:spPr>
          <a:xfrm>
            <a:off x="9080700" y="0"/>
            <a:ext cx="3111300" cy="2937600"/>
          </a:xfrm>
          <a:prstGeom prst="teardrop">
            <a:avLst>
              <a:gd fmla="val 100000" name="adj"/>
            </a:avLst>
          </a:prstGeom>
          <a:noFill/>
          <a:ln>
            <a:noFill/>
          </a:ln>
        </p:spPr>
      </p:pic>
      <p:pic>
        <p:nvPicPr>
          <p:cNvPr id="208" name="Google Shape;208;g2b2f65cc513_0_42"/>
          <p:cNvPicPr preferRelativeResize="0"/>
          <p:nvPr/>
        </p:nvPicPr>
        <p:blipFill rotWithShape="1">
          <a:blip r:embed="rId4">
            <a:alphaModFix/>
          </a:blip>
          <a:srcRect b="0" l="1380" r="1390" t="0"/>
          <a:stretch/>
        </p:blipFill>
        <p:spPr>
          <a:xfrm>
            <a:off x="10191200" y="2618538"/>
            <a:ext cx="1652100" cy="1620900"/>
          </a:xfrm>
          <a:prstGeom prst="ellipse">
            <a:avLst/>
          </a:prstGeom>
          <a:noFill/>
          <a:ln cap="flat" cmpd="sng" w="9525">
            <a:solidFill>
              <a:schemeClr val="accent1"/>
            </a:solidFill>
            <a:prstDash val="solid"/>
            <a:round/>
            <a:headEnd len="sm" w="sm" type="none"/>
            <a:tailEnd len="sm" w="sm" type="none"/>
          </a:ln>
        </p:spPr>
      </p:pic>
      <p:sp>
        <p:nvSpPr>
          <p:cNvPr id="209" name="Google Shape;209;g2b2f65cc513_0_42"/>
          <p:cNvSpPr txBox="1"/>
          <p:nvPr/>
        </p:nvSpPr>
        <p:spPr>
          <a:xfrm>
            <a:off x="8954600" y="4512425"/>
            <a:ext cx="2805300" cy="12612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1100"/>
              <a:buFont typeface="Arial"/>
              <a:buNone/>
            </a:pPr>
            <a:r>
              <a:rPr i="1" lang="es-ES" sz="1100">
                <a:solidFill>
                  <a:schemeClr val="dk1"/>
                </a:solidFill>
                <a:latin typeface="Lato"/>
                <a:ea typeface="Lato"/>
                <a:cs typeface="Lato"/>
                <a:sym typeface="Lato"/>
              </a:rPr>
              <a:t>Enseña Chile celebrated its 15th anniversary in December 2023. </a:t>
            </a:r>
            <a:r>
              <a:rPr i="1" lang="es-ES" sz="1100" u="none" cap="none" strike="noStrike">
                <a:solidFill>
                  <a:schemeClr val="dk1"/>
                </a:solidFill>
                <a:latin typeface="Lato"/>
                <a:ea typeface="Lato"/>
                <a:cs typeface="Lato"/>
                <a:sym typeface="Lato"/>
              </a:rPr>
              <a:t> </a:t>
            </a:r>
            <a:endParaRPr i="1" sz="1100" u="none" cap="none" strike="noStrike">
              <a:solidFill>
                <a:schemeClr val="dk1"/>
              </a:solidFill>
              <a:latin typeface="Lato"/>
              <a:ea typeface="Lato"/>
              <a:cs typeface="Lato"/>
              <a:sym typeface="Lato"/>
            </a:endParaRPr>
          </a:p>
          <a:p>
            <a:pPr indent="0" lvl="0" marL="0" marR="0" rtl="0" algn="r">
              <a:lnSpc>
                <a:spcPct val="115000"/>
              </a:lnSpc>
              <a:spcBef>
                <a:spcPts val="1000"/>
              </a:spcBef>
              <a:spcAft>
                <a:spcPts val="0"/>
              </a:spcAft>
              <a:buClr>
                <a:srgbClr val="000000"/>
              </a:buClr>
              <a:buSzPts val="1100"/>
              <a:buFont typeface="Arial"/>
              <a:buNone/>
            </a:pPr>
            <a:r>
              <a:rPr i="1" lang="es-ES" sz="1100">
                <a:solidFill>
                  <a:schemeClr val="dk1"/>
                </a:solidFill>
                <a:latin typeface="Lato"/>
                <a:ea typeface="Lato"/>
                <a:cs typeface="Lato"/>
                <a:sym typeface="Lato"/>
              </a:rPr>
              <a:t>Click </a:t>
            </a:r>
            <a:r>
              <a:rPr i="1" lang="es-ES" sz="1100" u="sng">
                <a:solidFill>
                  <a:schemeClr val="hlink"/>
                </a:solidFill>
                <a:latin typeface="Lato"/>
                <a:ea typeface="Lato"/>
                <a:cs typeface="Lato"/>
                <a:sym typeface="Lato"/>
                <a:hlinkClick r:id="rId5"/>
              </a:rPr>
              <a:t>here</a:t>
            </a:r>
            <a:r>
              <a:rPr i="1" lang="es-ES" sz="1100">
                <a:solidFill>
                  <a:schemeClr val="dk1"/>
                </a:solidFill>
                <a:latin typeface="Lato"/>
                <a:ea typeface="Lato"/>
                <a:cs typeface="Lato"/>
                <a:sym typeface="Lato"/>
              </a:rPr>
              <a:t> for a look at Enseña Chile’s celebration alongside long-term supporters like DHL Group.</a:t>
            </a:r>
            <a:endParaRPr b="0" i="1" sz="1100" u="none" cap="none" strike="noStrike">
              <a:solidFill>
                <a:schemeClr val="dk1"/>
              </a:solidFill>
              <a:latin typeface="Lato"/>
              <a:ea typeface="Lato"/>
              <a:cs typeface="Lato"/>
              <a:sym typeface="Lato"/>
            </a:endParaRPr>
          </a:p>
        </p:txBody>
      </p:sp>
      <p:sp>
        <p:nvSpPr>
          <p:cNvPr id="210" name="Google Shape;210;g2b2f65cc513_0_42"/>
          <p:cNvSpPr txBox="1"/>
          <p:nvPr/>
        </p:nvSpPr>
        <p:spPr>
          <a:xfrm>
            <a:off x="4271900" y="2746700"/>
            <a:ext cx="4616100" cy="24036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In March 2023, a new school, La Redonda, opened in Puerto Octay, Chile.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The three founders—Magdalena Ibañez, Natalia Casas, and Pablo Salinas—first met as teachers and staff of Enseña Chile.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Founding the school was the result of their </a:t>
            </a:r>
            <a:r>
              <a:rPr lang="es-ES" sz="1100">
                <a:solidFill>
                  <a:schemeClr val="dk1"/>
                </a:solidFill>
                <a:latin typeface="Lato"/>
                <a:ea typeface="Lato"/>
                <a:cs typeface="Lato"/>
                <a:sym typeface="Lato"/>
              </a:rPr>
              <a:t>desire</a:t>
            </a:r>
            <a:r>
              <a:rPr lang="es-ES" sz="1100">
                <a:solidFill>
                  <a:schemeClr val="dk1"/>
                </a:solidFill>
                <a:latin typeface="Lato"/>
                <a:ea typeface="Lato"/>
                <a:cs typeface="Lato"/>
                <a:sym typeface="Lato"/>
              </a:rPr>
              <a:t> to see a paradigm shift in education, a journey that has its roots in their time as part of </a:t>
            </a:r>
            <a:r>
              <a:rPr lang="es-ES" sz="1100">
                <a:solidFill>
                  <a:schemeClr val="dk1"/>
                </a:solidFill>
                <a:latin typeface="Lato"/>
                <a:ea typeface="Lato"/>
                <a:cs typeface="Lato"/>
                <a:sym typeface="Lato"/>
              </a:rPr>
              <a:t>Enseña Chile</a:t>
            </a:r>
            <a:r>
              <a:rPr lang="es-ES" sz="1100">
                <a:solidFill>
                  <a:schemeClr val="dk1"/>
                </a:solidFill>
                <a:latin typeface="Lato"/>
                <a:ea typeface="Lato"/>
                <a:cs typeface="Lato"/>
                <a:sym typeface="Lato"/>
              </a:rPr>
              <a:t>,  as well as their growth and development as alumni in the years since then.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The founders view La Redonda as more than just a school. It is a  learning community, inspired by the Montessori philosophy, that is </a:t>
            </a:r>
            <a:r>
              <a:rPr lang="es-ES" sz="1100">
                <a:solidFill>
                  <a:schemeClr val="dk1"/>
                </a:solidFill>
                <a:latin typeface="Lato"/>
                <a:ea typeface="Lato"/>
                <a:cs typeface="Lato"/>
                <a:sym typeface="Lato"/>
              </a:rPr>
              <a:t>dedicated</a:t>
            </a:r>
            <a:r>
              <a:rPr lang="es-ES" sz="1100">
                <a:solidFill>
                  <a:schemeClr val="dk1"/>
                </a:solidFill>
                <a:latin typeface="Lato"/>
                <a:ea typeface="Lato"/>
                <a:cs typeface="Lato"/>
                <a:sym typeface="Lato"/>
              </a:rPr>
              <a:t> to helping uncover each student’s vocations and talents with </a:t>
            </a:r>
            <a:r>
              <a:rPr lang="es-ES" sz="1100">
                <a:solidFill>
                  <a:schemeClr val="dk1"/>
                </a:solidFill>
                <a:latin typeface="Lato"/>
                <a:ea typeface="Lato"/>
                <a:cs typeface="Lato"/>
                <a:sym typeface="Lato"/>
              </a:rPr>
              <a:t>confidence</a:t>
            </a:r>
            <a:r>
              <a:rPr lang="es-ES" sz="1100">
                <a:solidFill>
                  <a:schemeClr val="dk1"/>
                </a:solidFill>
                <a:latin typeface="Lato"/>
                <a:ea typeface="Lato"/>
                <a:cs typeface="Lato"/>
                <a:sym typeface="Lato"/>
              </a:rPr>
              <a:t> and enthusiasm at every stage of life.</a:t>
            </a:r>
            <a:endParaRPr b="0" i="0" sz="1100" u="none" cap="none" strike="noStrike">
              <a:solidFill>
                <a:schemeClr val="dk1"/>
              </a:solidFill>
              <a:latin typeface="Lato"/>
              <a:ea typeface="Lato"/>
              <a:cs typeface="Lato"/>
              <a:sym typeface="Lato"/>
            </a:endParaRPr>
          </a:p>
        </p:txBody>
      </p:sp>
      <p:sp>
        <p:nvSpPr>
          <p:cNvPr id="211" name="Google Shape;211;g2b2f65cc513_0_42"/>
          <p:cNvSpPr txBox="1"/>
          <p:nvPr/>
        </p:nvSpPr>
        <p:spPr>
          <a:xfrm>
            <a:off x="4291385" y="2469795"/>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Chile</a:t>
            </a:r>
            <a:endParaRPr b="1" i="0" sz="1200" u="none" cap="none" strike="noStrike">
              <a:solidFill>
                <a:srgbClr val="E69740"/>
              </a:solidFill>
              <a:latin typeface="Montserrat"/>
              <a:ea typeface="Montserrat"/>
              <a:cs typeface="Montserrat"/>
              <a:sym typeface="Montserrat"/>
            </a:endParaRPr>
          </a:p>
        </p:txBody>
      </p:sp>
      <p:pic>
        <p:nvPicPr>
          <p:cNvPr id="212" name="Google Shape;212;g2b2f65cc513_0_42"/>
          <p:cNvPicPr preferRelativeResize="0"/>
          <p:nvPr/>
        </p:nvPicPr>
        <p:blipFill rotWithShape="1">
          <a:blip r:embed="rId6">
            <a:alphaModFix/>
          </a:blip>
          <a:srcRect b="0" l="12746" r="12754" t="0"/>
          <a:stretch/>
        </p:blipFill>
        <p:spPr>
          <a:xfrm rot="10800000">
            <a:off x="457750" y="3038900"/>
            <a:ext cx="3306900" cy="3000300"/>
          </a:xfrm>
          <a:prstGeom prst="teardrop">
            <a:avLst>
              <a:gd fmla="val 100000" name="adj"/>
            </a:avLst>
          </a:prstGeom>
          <a:noFill/>
          <a:ln>
            <a:noFill/>
          </a:ln>
        </p:spPr>
      </p:pic>
      <p:pic>
        <p:nvPicPr>
          <p:cNvPr id="213" name="Google Shape;213;g2b2f65cc513_0_42"/>
          <p:cNvPicPr preferRelativeResize="0"/>
          <p:nvPr/>
        </p:nvPicPr>
        <p:blipFill rotWithShape="1">
          <a:blip r:embed="rId7">
            <a:alphaModFix/>
          </a:blip>
          <a:srcRect b="932" l="0" r="0" t="942"/>
          <a:stretch/>
        </p:blipFill>
        <p:spPr>
          <a:xfrm>
            <a:off x="1953800" y="2332525"/>
            <a:ext cx="1455900" cy="1428600"/>
          </a:xfrm>
          <a:prstGeom prst="ellipse">
            <a:avLst/>
          </a:prstGeom>
          <a:noFill/>
          <a:ln>
            <a:noFill/>
          </a:ln>
        </p:spPr>
      </p:pic>
      <p:sp>
        <p:nvSpPr>
          <p:cNvPr id="214" name="Google Shape;214;g2b2f65cc513_0_42"/>
          <p:cNvSpPr txBox="1"/>
          <p:nvPr/>
        </p:nvSpPr>
        <p:spPr>
          <a:xfrm>
            <a:off x="396545" y="6111525"/>
            <a:ext cx="33069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rPr>
              <a:t>The three founders of La Redonda. La Redonda teachers and students.</a:t>
            </a:r>
            <a:endParaRPr b="0" i="1" sz="800" u="none" cap="none" strike="noStrike">
              <a:solidFill>
                <a:srgbClr val="3F3F3F"/>
              </a:solidFill>
              <a:latin typeface="Lato"/>
              <a:ea typeface="Lato"/>
              <a:cs typeface="Lato"/>
              <a:sym typeface="Lato"/>
            </a:endParaRPr>
          </a:p>
        </p:txBody>
      </p:sp>
      <p:pic>
        <p:nvPicPr>
          <p:cNvPr id="215" name="Google Shape;215;g2b2f65cc513_0_42"/>
          <p:cNvPicPr preferRelativeResize="0"/>
          <p:nvPr/>
        </p:nvPicPr>
        <p:blipFill rotWithShape="1">
          <a:blip r:embed="rId8">
            <a:alphaModFix/>
          </a:blip>
          <a:srcRect b="942" l="0" r="0" t="932"/>
          <a:stretch/>
        </p:blipFill>
        <p:spPr>
          <a:xfrm>
            <a:off x="2443400" y="4239450"/>
            <a:ext cx="1761900" cy="1728900"/>
          </a:xfrm>
          <a:prstGeom prst="ellipse">
            <a:avLst/>
          </a:prstGeom>
          <a:noFill/>
          <a:ln>
            <a:noFill/>
          </a:ln>
        </p:spPr>
      </p:pic>
      <p:pic>
        <p:nvPicPr>
          <p:cNvPr id="216" name="Google Shape;216;g2b2f65cc513_0_42">
            <a:hlinkClick r:id="rId9"/>
          </p:cNvPr>
          <p:cNvPicPr preferRelativeResize="0"/>
          <p:nvPr/>
        </p:nvPicPr>
        <p:blipFill rotWithShape="1">
          <a:blip r:embed="rId10">
            <a:alphaModFix amt="50000"/>
          </a:blip>
          <a:srcRect b="22191" l="29700" r="32349" t="20495"/>
          <a:stretch/>
        </p:blipFill>
        <p:spPr>
          <a:xfrm>
            <a:off x="10446902" y="1267650"/>
            <a:ext cx="378900" cy="402300"/>
          </a:xfrm>
          <a:prstGeom prst="ellipse">
            <a:avLst/>
          </a:prstGeom>
          <a:noFill/>
          <a:ln>
            <a:noFill/>
          </a:ln>
        </p:spPr>
      </p:pic>
      <p:sp>
        <p:nvSpPr>
          <p:cNvPr id="217" name="Google Shape;217;g2b2f65cc513_0_42"/>
          <p:cNvSpPr txBox="1"/>
          <p:nvPr/>
        </p:nvSpPr>
        <p:spPr>
          <a:xfrm>
            <a:off x="4204725" y="5277900"/>
            <a:ext cx="4616100" cy="106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s-ES" sz="1100" u="none" cap="none" strike="noStrike">
                <a:solidFill>
                  <a:schemeClr val="accent2"/>
                </a:solidFill>
                <a:latin typeface="Montserrat"/>
                <a:ea typeface="Montserrat"/>
                <a:cs typeface="Montserrat"/>
                <a:sym typeface="Montserrat"/>
              </a:rPr>
              <a:t>“</a:t>
            </a:r>
            <a:r>
              <a:rPr b="1" lang="es-ES" sz="1100">
                <a:solidFill>
                  <a:schemeClr val="accent2"/>
                </a:solidFill>
                <a:latin typeface="Montserrat"/>
                <a:ea typeface="Montserrat"/>
                <a:cs typeface="Montserrat"/>
                <a:sym typeface="Montserrat"/>
              </a:rPr>
              <a:t>We know how essential collaboration is . . . because we believe that growth is only possible with others. Therefore, being part of the Enseña Chile alumni flows naturally in us.”</a:t>
            </a:r>
            <a:endParaRPr b="1" sz="1100">
              <a:solidFill>
                <a:schemeClr val="accent2"/>
              </a:solidFill>
              <a:latin typeface="Montserrat"/>
              <a:ea typeface="Montserrat"/>
              <a:cs typeface="Montserrat"/>
              <a:sym typeface="Montserrat"/>
            </a:endParaRPr>
          </a:p>
          <a:p>
            <a:pPr indent="0" lvl="0" marL="0" rtl="0" algn="r">
              <a:lnSpc>
                <a:spcPct val="115000"/>
              </a:lnSpc>
              <a:spcBef>
                <a:spcPts val="1000"/>
              </a:spcBef>
              <a:spcAft>
                <a:spcPts val="0"/>
              </a:spcAft>
              <a:buClr>
                <a:schemeClr val="dk1"/>
              </a:buClr>
              <a:buSzPts val="1100"/>
              <a:buFont typeface="Arial"/>
              <a:buNone/>
            </a:pPr>
            <a:r>
              <a:rPr lang="es-ES" sz="1100">
                <a:solidFill>
                  <a:schemeClr val="dk1"/>
                </a:solidFill>
                <a:latin typeface="Lato"/>
                <a:ea typeface="Lato"/>
                <a:cs typeface="Lato"/>
                <a:sym typeface="Lato"/>
              </a:rPr>
              <a:t>                    —</a:t>
            </a:r>
            <a:r>
              <a:rPr b="1" lang="es-ES" sz="1100">
                <a:solidFill>
                  <a:schemeClr val="dk1"/>
                </a:solidFill>
                <a:latin typeface="Lato"/>
                <a:ea typeface="Lato"/>
                <a:cs typeface="Lato"/>
                <a:sym typeface="Lato"/>
              </a:rPr>
              <a:t>Pablo Salinas</a:t>
            </a:r>
            <a:r>
              <a:rPr lang="es-ES" sz="1100">
                <a:solidFill>
                  <a:schemeClr val="dk1"/>
                </a:solidFill>
                <a:latin typeface="Lato"/>
                <a:ea typeface="Lato"/>
                <a:cs typeface="Lato"/>
                <a:sym typeface="Lato"/>
              </a:rPr>
              <a:t>, Co-Founder, La Redonda </a:t>
            </a:r>
            <a:endParaRPr b="1" sz="1100">
              <a:solidFill>
                <a:schemeClr val="accent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b2f65cc513_0_85"/>
          <p:cNvSpPr txBox="1"/>
          <p:nvPr/>
        </p:nvSpPr>
        <p:spPr>
          <a:xfrm>
            <a:off x="623900" y="847275"/>
            <a:ext cx="8456700" cy="13854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Clr>
                <a:schemeClr val="dk1"/>
              </a:buClr>
              <a:buSzPts val="2800"/>
              <a:buFont typeface="Arial"/>
              <a:buNone/>
            </a:pPr>
            <a:r>
              <a:rPr lang="es-ES" sz="2800">
                <a:solidFill>
                  <a:srgbClr val="3F3F3F"/>
                </a:solidFill>
                <a:latin typeface="Montserrat"/>
                <a:ea typeface="Montserrat"/>
                <a:cs typeface="Montserrat"/>
                <a:sym typeface="Montserrat"/>
              </a:rPr>
              <a:t>Shap</a:t>
            </a:r>
            <a:r>
              <a:rPr lang="es-ES" sz="2800">
                <a:solidFill>
                  <a:srgbClr val="3F3F3F"/>
                </a:solidFill>
                <a:latin typeface="Montserrat"/>
                <a:ea typeface="Montserrat"/>
                <a:cs typeface="Montserrat"/>
                <a:sym typeface="Montserrat"/>
              </a:rPr>
              <a:t>ing career trajectories through </a:t>
            </a:r>
            <a:r>
              <a:rPr b="1" lang="es-ES" sz="2800">
                <a:solidFill>
                  <a:srgbClr val="3F3F3F"/>
                </a:solidFill>
                <a:latin typeface="Montserrat"/>
                <a:ea typeface="Montserrat"/>
                <a:cs typeface="Montserrat"/>
                <a:sym typeface="Montserrat"/>
              </a:rPr>
              <a:t>mentoring</a:t>
            </a:r>
            <a:r>
              <a:rPr lang="es-ES" sz="2800">
                <a:solidFill>
                  <a:srgbClr val="3F3F3F"/>
                </a:solidFill>
                <a:latin typeface="Montserrat"/>
                <a:ea typeface="Montserrat"/>
                <a:cs typeface="Montserrat"/>
                <a:sym typeface="Montserrat"/>
              </a:rPr>
              <a:t> and </a:t>
            </a:r>
            <a:r>
              <a:rPr b="1" lang="es-ES" sz="2800">
                <a:solidFill>
                  <a:srgbClr val="3F3F3F"/>
                </a:solidFill>
                <a:latin typeface="Montserrat"/>
                <a:ea typeface="Montserrat"/>
                <a:cs typeface="Montserrat"/>
                <a:sym typeface="Montserrat"/>
              </a:rPr>
              <a:t>career development</a:t>
            </a:r>
            <a:endParaRPr b="1" sz="2800">
              <a:solidFill>
                <a:srgbClr val="3F3F3F"/>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800"/>
              <a:buFont typeface="Arial"/>
              <a:buNone/>
            </a:pPr>
            <a:r>
              <a:t/>
            </a:r>
            <a:endParaRPr sz="2800">
              <a:solidFill>
                <a:schemeClr val="accent1"/>
              </a:solidFill>
              <a:latin typeface="Montserrat"/>
              <a:ea typeface="Montserrat"/>
              <a:cs typeface="Montserrat"/>
              <a:sym typeface="Montserrat"/>
            </a:endParaRPr>
          </a:p>
        </p:txBody>
      </p:sp>
      <p:sp>
        <p:nvSpPr>
          <p:cNvPr id="224" name="Google Shape;224;g2b2f65cc513_0_85"/>
          <p:cNvSpPr txBox="1"/>
          <p:nvPr/>
        </p:nvSpPr>
        <p:spPr>
          <a:xfrm>
            <a:off x="623900" y="1896275"/>
            <a:ext cx="8330700" cy="3387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lang="es-ES" sz="1600">
                <a:solidFill>
                  <a:srgbClr val="3F3F3F"/>
                </a:solidFill>
                <a:latin typeface="Lato"/>
                <a:ea typeface="Lato"/>
                <a:cs typeface="Lato"/>
                <a:sym typeface="Lato"/>
              </a:rPr>
              <a:t>DHL Group employees worked with students to build key skills and career readiness.</a:t>
            </a:r>
            <a:endParaRPr b="0" i="0" sz="1600" u="none" cap="none" strike="noStrike">
              <a:solidFill>
                <a:srgbClr val="3F3F3F"/>
              </a:solidFill>
              <a:latin typeface="Lato"/>
              <a:ea typeface="Lato"/>
              <a:cs typeface="Lato"/>
              <a:sym typeface="Lato"/>
            </a:endParaRPr>
          </a:p>
        </p:txBody>
      </p:sp>
      <p:sp>
        <p:nvSpPr>
          <p:cNvPr id="225" name="Google Shape;225;g2b2f65cc513_0_85"/>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highlight>
                <a:srgbClr val="FFFF00"/>
              </a:highlight>
              <a:latin typeface="Arial"/>
              <a:ea typeface="Arial"/>
              <a:cs typeface="Arial"/>
              <a:sym typeface="Arial"/>
            </a:endParaRPr>
          </a:p>
        </p:txBody>
      </p:sp>
      <p:sp>
        <p:nvSpPr>
          <p:cNvPr id="226" name="Google Shape;226;g2b2f65cc513_0_85"/>
          <p:cNvSpPr txBox="1"/>
          <p:nvPr/>
        </p:nvSpPr>
        <p:spPr>
          <a:xfrm>
            <a:off x="4205310" y="3981799"/>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Spain</a:t>
            </a:r>
            <a:endParaRPr b="1" i="0" sz="1200" u="none" cap="none" strike="noStrike">
              <a:solidFill>
                <a:srgbClr val="E69740"/>
              </a:solidFill>
              <a:latin typeface="Montserrat"/>
              <a:ea typeface="Montserrat"/>
              <a:cs typeface="Montserrat"/>
              <a:sym typeface="Montserrat"/>
            </a:endParaRPr>
          </a:p>
        </p:txBody>
      </p:sp>
      <p:sp>
        <p:nvSpPr>
          <p:cNvPr id="227" name="Google Shape;227;g2b2f65cc513_0_85"/>
          <p:cNvSpPr txBox="1"/>
          <p:nvPr/>
        </p:nvSpPr>
        <p:spPr>
          <a:xfrm>
            <a:off x="4205300" y="4239450"/>
            <a:ext cx="5424000" cy="18192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DHL Group employees in Spain welcomed students from </a:t>
            </a:r>
            <a:r>
              <a:rPr lang="es-ES" sz="1100">
                <a:solidFill>
                  <a:schemeClr val="dk1"/>
                </a:solidFill>
                <a:highlight>
                  <a:srgbClr val="FFFFFF"/>
                </a:highlight>
                <a:latin typeface="Lato"/>
                <a:ea typeface="Lato"/>
                <a:cs typeface="Lato"/>
                <a:sym typeface="Lato"/>
              </a:rPr>
              <a:t>IES Villaverde</a:t>
            </a:r>
            <a:r>
              <a:rPr lang="es-ES" sz="1100">
                <a:solidFill>
                  <a:schemeClr val="dk1"/>
                </a:solidFill>
                <a:latin typeface="Lato"/>
                <a:ea typeface="Lato"/>
                <a:cs typeface="Lato"/>
                <a:sym typeface="Lato"/>
              </a:rPr>
              <a:t> to DHL facilities for an in-depth mentoring program. Seventeen DHL volunteers and 17 students met over the course of six sessions, engaging in activities and reflections designed to help guide mentees’ career paths. In workshops, </a:t>
            </a:r>
            <a:r>
              <a:rPr b="1" lang="es-ES" sz="1100">
                <a:solidFill>
                  <a:schemeClr val="dk1"/>
                </a:solidFill>
                <a:latin typeface="Lato"/>
                <a:ea typeface="Lato"/>
                <a:cs typeface="Lato"/>
                <a:sym typeface="Lato"/>
              </a:rPr>
              <a:t>students</a:t>
            </a:r>
            <a:r>
              <a:rPr b="1" lang="es-ES" sz="1100">
                <a:solidFill>
                  <a:schemeClr val="dk1"/>
                </a:solidFill>
                <a:latin typeface="Lato"/>
                <a:ea typeface="Lato"/>
                <a:cs typeface="Lato"/>
                <a:sym typeface="Lato"/>
              </a:rPr>
              <a:t> explored</a:t>
            </a:r>
            <a:r>
              <a:rPr b="1" lang="es-ES" sz="1100">
                <a:solidFill>
                  <a:schemeClr val="dk1"/>
                </a:solidFill>
                <a:highlight>
                  <a:srgbClr val="FFFFFF"/>
                </a:highlight>
                <a:latin typeface="Lato"/>
                <a:ea typeface="Lato"/>
                <a:cs typeface="Lato"/>
                <a:sym typeface="Lato"/>
              </a:rPr>
              <a:t> SMART objectives, planning, communication, IT skills, and other topics</a:t>
            </a:r>
            <a:r>
              <a:rPr lang="es-ES" sz="1100">
                <a:solidFill>
                  <a:schemeClr val="dk1"/>
                </a:solidFill>
                <a:highlight>
                  <a:srgbClr val="FFFFFF"/>
                </a:highlight>
                <a:latin typeface="Lato"/>
                <a:ea typeface="Lato"/>
                <a:cs typeface="Lato"/>
                <a:sym typeface="Lato"/>
              </a:rPr>
              <a:t>. DHL mentors guided students in crafting strong CVs and developing action plans for </a:t>
            </a:r>
            <a:r>
              <a:rPr lang="es-ES" sz="1100">
                <a:solidFill>
                  <a:schemeClr val="dk1"/>
                </a:solidFill>
                <a:highlight>
                  <a:srgbClr val="FFFFFF"/>
                </a:highlight>
                <a:latin typeface="Lato"/>
                <a:ea typeface="Lato"/>
                <a:cs typeface="Lato"/>
                <a:sym typeface="Lato"/>
              </a:rPr>
              <a:t>achieving</a:t>
            </a:r>
            <a:r>
              <a:rPr lang="es-ES" sz="1100">
                <a:solidFill>
                  <a:schemeClr val="dk1"/>
                </a:solidFill>
                <a:highlight>
                  <a:srgbClr val="FFFFFF"/>
                </a:highlight>
                <a:latin typeface="Lato"/>
                <a:ea typeface="Lato"/>
                <a:cs typeface="Lato"/>
                <a:sym typeface="Lato"/>
              </a:rPr>
              <a:t> their goals.</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During a </a:t>
            </a:r>
            <a:r>
              <a:rPr b="1" lang="es-ES" sz="1100">
                <a:solidFill>
                  <a:schemeClr val="dk1"/>
                </a:solidFill>
                <a:highlight>
                  <a:srgbClr val="FFFFFF"/>
                </a:highlight>
                <a:latin typeface="Lato"/>
                <a:ea typeface="Lato"/>
                <a:cs typeface="Lato"/>
                <a:sym typeface="Lato"/>
              </a:rPr>
              <a:t>weeklong Day in the Classroom event</a:t>
            </a:r>
            <a:r>
              <a:rPr lang="es-ES" sz="1100">
                <a:solidFill>
                  <a:schemeClr val="dk1"/>
                </a:solidFill>
                <a:highlight>
                  <a:srgbClr val="FFFFFF"/>
                </a:highlight>
                <a:latin typeface="Lato"/>
                <a:ea typeface="Lato"/>
                <a:cs typeface="Lato"/>
                <a:sym typeface="Lato"/>
              </a:rPr>
              <a:t> at Centro Padre Piquer in Northern Madrid, 6 DHL volunteers spoke with 120 students, </a:t>
            </a:r>
            <a:r>
              <a:rPr b="1" lang="es-ES" sz="1100">
                <a:solidFill>
                  <a:schemeClr val="dk1"/>
                </a:solidFill>
                <a:highlight>
                  <a:srgbClr val="FFFFFF"/>
                </a:highlight>
                <a:latin typeface="Lato"/>
                <a:ea typeface="Lato"/>
                <a:cs typeface="Lato"/>
                <a:sym typeface="Lato"/>
              </a:rPr>
              <a:t>highlighting the value of education </a:t>
            </a:r>
            <a:r>
              <a:rPr lang="es-ES" sz="1100">
                <a:solidFill>
                  <a:schemeClr val="dk1"/>
                </a:solidFill>
                <a:highlight>
                  <a:srgbClr val="FFFFFF"/>
                </a:highlight>
                <a:latin typeface="Lato"/>
                <a:ea typeface="Lato"/>
                <a:cs typeface="Lato"/>
                <a:sym typeface="Lato"/>
              </a:rPr>
              <a:t>and </a:t>
            </a:r>
            <a:r>
              <a:rPr b="1" lang="es-ES" sz="1100">
                <a:solidFill>
                  <a:schemeClr val="dk1"/>
                </a:solidFill>
                <a:highlight>
                  <a:srgbClr val="FFFFFF"/>
                </a:highlight>
                <a:latin typeface="Lato"/>
                <a:ea typeface="Lato"/>
                <a:cs typeface="Lato"/>
                <a:sym typeface="Lato"/>
              </a:rPr>
              <a:t>offering inspiration about career opportunities </a:t>
            </a:r>
            <a:r>
              <a:rPr lang="es-ES" sz="1100">
                <a:solidFill>
                  <a:schemeClr val="dk1"/>
                </a:solidFill>
                <a:highlight>
                  <a:srgbClr val="FFFFFF"/>
                </a:highlight>
                <a:latin typeface="Lato"/>
                <a:ea typeface="Lato"/>
                <a:cs typeface="Lato"/>
                <a:sym typeface="Lato"/>
              </a:rPr>
              <a:t>for the future. </a:t>
            </a:r>
            <a:endParaRPr sz="1100">
              <a:solidFill>
                <a:schemeClr val="dk1"/>
              </a:solidFill>
              <a:highlight>
                <a:srgbClr val="FFFFFF"/>
              </a:highlight>
              <a:latin typeface="Lato"/>
              <a:ea typeface="Lato"/>
              <a:cs typeface="Lato"/>
              <a:sym typeface="Lato"/>
            </a:endParaRPr>
          </a:p>
        </p:txBody>
      </p:sp>
      <p:pic>
        <p:nvPicPr>
          <p:cNvPr id="228" name="Google Shape;228;g2b2f65cc513_0_85"/>
          <p:cNvPicPr preferRelativeResize="0"/>
          <p:nvPr/>
        </p:nvPicPr>
        <p:blipFill rotWithShape="1">
          <a:blip r:embed="rId3">
            <a:alphaModFix/>
          </a:blip>
          <a:srcRect b="0" l="2107" r="2107" t="0"/>
          <a:stretch/>
        </p:blipFill>
        <p:spPr>
          <a:xfrm>
            <a:off x="9073100" y="0"/>
            <a:ext cx="3111300" cy="2937600"/>
          </a:xfrm>
          <a:prstGeom prst="teardrop">
            <a:avLst>
              <a:gd fmla="val 100000" name="adj"/>
            </a:avLst>
          </a:prstGeom>
          <a:noFill/>
          <a:ln>
            <a:noFill/>
          </a:ln>
        </p:spPr>
      </p:pic>
      <p:pic>
        <p:nvPicPr>
          <p:cNvPr id="229" name="Google Shape;229;g2b2f65cc513_0_85"/>
          <p:cNvPicPr preferRelativeResize="0"/>
          <p:nvPr/>
        </p:nvPicPr>
        <p:blipFill rotWithShape="1">
          <a:blip r:embed="rId4">
            <a:alphaModFix/>
          </a:blip>
          <a:srcRect b="0" l="15936" r="15929" t="0"/>
          <a:stretch/>
        </p:blipFill>
        <p:spPr>
          <a:xfrm>
            <a:off x="9273402" y="2346955"/>
            <a:ext cx="2441100" cy="2394900"/>
          </a:xfrm>
          <a:prstGeom prst="ellipse">
            <a:avLst/>
          </a:prstGeom>
          <a:noFill/>
          <a:ln>
            <a:noFill/>
          </a:ln>
        </p:spPr>
      </p:pic>
      <p:sp>
        <p:nvSpPr>
          <p:cNvPr id="230" name="Google Shape;230;g2b2f65cc513_0_85"/>
          <p:cNvSpPr txBox="1"/>
          <p:nvPr/>
        </p:nvSpPr>
        <p:spPr>
          <a:xfrm>
            <a:off x="10383800" y="4822750"/>
            <a:ext cx="18006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800"/>
              <a:buFont typeface="Arial"/>
              <a:buNone/>
            </a:pPr>
            <a:r>
              <a:rPr i="1" lang="es-ES" sz="800">
                <a:solidFill>
                  <a:srgbClr val="3F3F3F"/>
                </a:solidFill>
                <a:latin typeface="Lato"/>
                <a:ea typeface="Lato"/>
                <a:cs typeface="Lato"/>
                <a:sym typeface="Lato"/>
              </a:rPr>
              <a:t>DHL Group volunteers and Empieza Por Educar students in Spain.</a:t>
            </a:r>
            <a:endParaRPr b="0" i="0" sz="1100" u="none" cap="none" strike="noStrike">
              <a:solidFill>
                <a:schemeClr val="dk1"/>
              </a:solidFill>
              <a:latin typeface="Lato"/>
              <a:ea typeface="Lato"/>
              <a:cs typeface="Lato"/>
              <a:sym typeface="Lato"/>
            </a:endParaRPr>
          </a:p>
        </p:txBody>
      </p:sp>
      <p:sp>
        <p:nvSpPr>
          <p:cNvPr id="231" name="Google Shape;231;g2b2f65cc513_0_85"/>
          <p:cNvSpPr txBox="1"/>
          <p:nvPr/>
        </p:nvSpPr>
        <p:spPr>
          <a:xfrm>
            <a:off x="4205300" y="2746700"/>
            <a:ext cx="5190300" cy="12351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For five Saturdays, DHL Group volunteers led job skills workshops for 17 students in Senkata Alta. </a:t>
            </a:r>
            <a:r>
              <a:rPr lang="es-ES" sz="1100">
                <a:solidFill>
                  <a:schemeClr val="dk1"/>
                </a:solidFill>
                <a:latin typeface="Lato"/>
                <a:ea typeface="Lato"/>
                <a:cs typeface="Lato"/>
                <a:sym typeface="Lato"/>
              </a:rPr>
              <a:t>The DHL employees shared practical tools and reflections that </a:t>
            </a:r>
            <a:r>
              <a:rPr b="1" lang="es-ES" sz="1100">
                <a:solidFill>
                  <a:schemeClr val="dk1"/>
                </a:solidFill>
                <a:latin typeface="Lato"/>
                <a:ea typeface="Lato"/>
                <a:cs typeface="Lato"/>
                <a:sym typeface="Lato"/>
              </a:rPr>
              <a:t>strengthened work and personal skills</a:t>
            </a:r>
            <a:r>
              <a:rPr lang="es-ES" sz="1100">
                <a:solidFill>
                  <a:schemeClr val="dk1"/>
                </a:solidFill>
                <a:latin typeface="Lato"/>
                <a:ea typeface="Lato"/>
                <a:cs typeface="Lato"/>
                <a:sym typeface="Lato"/>
              </a:rPr>
              <a:t> and fostered leadership  development and personal growth. </a:t>
            </a:r>
            <a:r>
              <a:rPr lang="es-ES" sz="1100">
                <a:solidFill>
                  <a:schemeClr val="dk1"/>
                </a:solidFill>
                <a:latin typeface="Lato"/>
                <a:ea typeface="Lato"/>
                <a:cs typeface="Lato"/>
                <a:sym typeface="Lato"/>
              </a:rPr>
              <a:t>Through these workshops, students learned about concrete skills like writing resumes, as well as more complex topics including </a:t>
            </a:r>
            <a:r>
              <a:rPr b="1" lang="es-ES" sz="1100">
                <a:solidFill>
                  <a:schemeClr val="dk1"/>
                </a:solidFill>
                <a:latin typeface="Lato"/>
                <a:ea typeface="Lato"/>
                <a:cs typeface="Lato"/>
                <a:sym typeface="Lato"/>
              </a:rPr>
              <a:t>teamwork, conflict resolution, adaptation to change, and leadership</a:t>
            </a:r>
            <a:r>
              <a:rPr lang="es-ES" sz="1100">
                <a:solidFill>
                  <a:schemeClr val="dk1"/>
                </a:solidFill>
                <a:latin typeface="Lato"/>
                <a:ea typeface="Lato"/>
                <a:cs typeface="Lato"/>
                <a:sym typeface="Lato"/>
              </a:rPr>
              <a:t>.</a:t>
            </a:r>
            <a:endParaRPr sz="1100">
              <a:solidFill>
                <a:schemeClr val="dk1"/>
              </a:solidFill>
              <a:latin typeface="Lato"/>
              <a:ea typeface="Lato"/>
              <a:cs typeface="Lato"/>
              <a:sym typeface="Lato"/>
            </a:endParaRPr>
          </a:p>
        </p:txBody>
      </p:sp>
      <p:sp>
        <p:nvSpPr>
          <p:cNvPr id="232" name="Google Shape;232;g2b2f65cc513_0_85"/>
          <p:cNvSpPr txBox="1"/>
          <p:nvPr/>
        </p:nvSpPr>
        <p:spPr>
          <a:xfrm>
            <a:off x="4205310" y="2493195"/>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Bolivia</a:t>
            </a:r>
            <a:endParaRPr b="1" i="0" sz="1200" u="none" cap="none" strike="noStrike">
              <a:solidFill>
                <a:srgbClr val="E69740"/>
              </a:solidFill>
              <a:latin typeface="Montserrat"/>
              <a:ea typeface="Montserrat"/>
              <a:cs typeface="Montserrat"/>
              <a:sym typeface="Montserrat"/>
            </a:endParaRPr>
          </a:p>
        </p:txBody>
      </p:sp>
      <p:pic>
        <p:nvPicPr>
          <p:cNvPr id="233" name="Google Shape;233;g2b2f65cc513_0_85"/>
          <p:cNvPicPr preferRelativeResize="0"/>
          <p:nvPr/>
        </p:nvPicPr>
        <p:blipFill rotWithShape="1">
          <a:blip r:embed="rId5">
            <a:alphaModFix/>
          </a:blip>
          <a:srcRect b="0" l="20101" r="20107" t="0"/>
          <a:stretch/>
        </p:blipFill>
        <p:spPr>
          <a:xfrm rot="10800000">
            <a:off x="457925" y="3644300"/>
            <a:ext cx="2639400" cy="2394900"/>
          </a:xfrm>
          <a:prstGeom prst="teardrop">
            <a:avLst>
              <a:gd fmla="val 100000" name="adj"/>
            </a:avLst>
          </a:prstGeom>
          <a:noFill/>
          <a:ln>
            <a:noFill/>
          </a:ln>
        </p:spPr>
      </p:pic>
      <p:pic>
        <p:nvPicPr>
          <p:cNvPr id="234" name="Google Shape;234;g2b2f65cc513_0_85"/>
          <p:cNvPicPr preferRelativeResize="0"/>
          <p:nvPr/>
        </p:nvPicPr>
        <p:blipFill rotWithShape="1">
          <a:blip r:embed="rId6">
            <a:alphaModFix/>
          </a:blip>
          <a:srcRect b="0" l="23273" r="23273" t="0"/>
          <a:stretch/>
        </p:blipFill>
        <p:spPr>
          <a:xfrm>
            <a:off x="823400" y="2333825"/>
            <a:ext cx="1455900" cy="1428600"/>
          </a:xfrm>
          <a:prstGeom prst="ellipse">
            <a:avLst/>
          </a:prstGeom>
          <a:noFill/>
          <a:ln>
            <a:noFill/>
          </a:ln>
        </p:spPr>
      </p:pic>
      <p:sp>
        <p:nvSpPr>
          <p:cNvPr id="235" name="Google Shape;235;g2b2f65cc513_0_85"/>
          <p:cNvSpPr txBox="1"/>
          <p:nvPr/>
        </p:nvSpPr>
        <p:spPr>
          <a:xfrm>
            <a:off x="396544" y="6111525"/>
            <a:ext cx="28053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rPr>
              <a:t>DHL Group volunteers interact with Teach For Bolivia mentees.</a:t>
            </a:r>
            <a:endParaRPr b="0" i="1" sz="800" u="none" cap="none" strike="noStrike">
              <a:solidFill>
                <a:srgbClr val="3F3F3F"/>
              </a:solidFill>
              <a:latin typeface="Lato"/>
              <a:ea typeface="Lato"/>
              <a:cs typeface="Lato"/>
              <a:sym typeface="Lato"/>
            </a:endParaRPr>
          </a:p>
        </p:txBody>
      </p:sp>
      <p:pic>
        <p:nvPicPr>
          <p:cNvPr id="236" name="Google Shape;236;g2b2f65cc513_0_85"/>
          <p:cNvPicPr preferRelativeResize="0"/>
          <p:nvPr/>
        </p:nvPicPr>
        <p:blipFill rotWithShape="1">
          <a:blip r:embed="rId7">
            <a:alphaModFix/>
          </a:blip>
          <a:srcRect b="13294" l="0" r="0" t="13294"/>
          <a:stretch/>
        </p:blipFill>
        <p:spPr>
          <a:xfrm rot="10800000">
            <a:off x="2279300" y="2830100"/>
            <a:ext cx="1455900" cy="14286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b2f65cc513_0_192"/>
          <p:cNvSpPr txBox="1"/>
          <p:nvPr/>
        </p:nvSpPr>
        <p:spPr>
          <a:xfrm>
            <a:off x="623900" y="847275"/>
            <a:ext cx="10909200" cy="9543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Clr>
                <a:schemeClr val="dk1"/>
              </a:buClr>
              <a:buSzPts val="2800"/>
              <a:buFont typeface="Arial"/>
              <a:buNone/>
            </a:pPr>
            <a:r>
              <a:rPr lang="es-ES" sz="2800">
                <a:solidFill>
                  <a:srgbClr val="3F3F3F"/>
                </a:solidFill>
                <a:latin typeface="Montserrat"/>
                <a:ea typeface="Montserrat"/>
                <a:cs typeface="Montserrat"/>
                <a:sym typeface="Montserrat"/>
              </a:rPr>
              <a:t>Career Talks: DHL Group volunteers help students </a:t>
            </a:r>
            <a:r>
              <a:rPr b="1" lang="es-ES" sz="2800">
                <a:solidFill>
                  <a:srgbClr val="3F3F3F"/>
                </a:solidFill>
                <a:latin typeface="Montserrat"/>
                <a:ea typeface="Montserrat"/>
                <a:cs typeface="Montserrat"/>
                <a:sym typeface="Montserrat"/>
              </a:rPr>
              <a:t>imagine a new future</a:t>
            </a:r>
            <a:endParaRPr sz="2800">
              <a:solidFill>
                <a:srgbClr val="3F3F3F"/>
              </a:solidFill>
              <a:latin typeface="Montserrat"/>
              <a:ea typeface="Montserrat"/>
              <a:cs typeface="Montserrat"/>
              <a:sym typeface="Montserrat"/>
            </a:endParaRPr>
          </a:p>
        </p:txBody>
      </p:sp>
      <p:sp>
        <p:nvSpPr>
          <p:cNvPr id="243" name="Google Shape;243;g2b2f65cc513_0_192"/>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highlight>
                <a:srgbClr val="FFFF00"/>
              </a:highlight>
              <a:latin typeface="Arial"/>
              <a:ea typeface="Arial"/>
              <a:cs typeface="Arial"/>
              <a:sym typeface="Arial"/>
            </a:endParaRPr>
          </a:p>
        </p:txBody>
      </p:sp>
      <p:sp>
        <p:nvSpPr>
          <p:cNvPr id="244" name="Google Shape;244;g2b2f65cc513_0_192"/>
          <p:cNvSpPr txBox="1"/>
          <p:nvPr/>
        </p:nvSpPr>
        <p:spPr>
          <a:xfrm>
            <a:off x="2881976" y="2309525"/>
            <a:ext cx="27753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Bangladesh</a:t>
            </a:r>
            <a:endParaRPr b="1" i="0" sz="1200" u="none" cap="none" strike="noStrike">
              <a:solidFill>
                <a:srgbClr val="E69740"/>
              </a:solidFill>
              <a:latin typeface="Montserrat"/>
              <a:ea typeface="Montserrat"/>
              <a:cs typeface="Montserrat"/>
              <a:sym typeface="Montserrat"/>
            </a:endParaRPr>
          </a:p>
        </p:txBody>
      </p:sp>
      <p:sp>
        <p:nvSpPr>
          <p:cNvPr id="245" name="Google Shape;245;g2b2f65cc513_0_192"/>
          <p:cNvSpPr txBox="1"/>
          <p:nvPr/>
        </p:nvSpPr>
        <p:spPr>
          <a:xfrm>
            <a:off x="2881975" y="2586425"/>
            <a:ext cx="4449300" cy="35718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Career Talks with DHL Group volunteers </a:t>
            </a:r>
            <a:r>
              <a:rPr b="1" lang="es-ES" sz="1100">
                <a:solidFill>
                  <a:schemeClr val="dk1"/>
                </a:solidFill>
                <a:highlight>
                  <a:srgbClr val="FFFFFF"/>
                </a:highlight>
                <a:latin typeface="Lato"/>
                <a:ea typeface="Lato"/>
                <a:cs typeface="Lato"/>
                <a:sym typeface="Lato"/>
              </a:rPr>
              <a:t>developed students’ confidence </a:t>
            </a:r>
            <a:r>
              <a:rPr lang="es-ES" sz="1100">
                <a:solidFill>
                  <a:schemeClr val="dk1"/>
                </a:solidFill>
                <a:highlight>
                  <a:srgbClr val="FFFFFF"/>
                </a:highlight>
                <a:latin typeface="Lato"/>
                <a:ea typeface="Lato"/>
                <a:cs typeface="Lato"/>
                <a:sym typeface="Lato"/>
              </a:rPr>
              <a:t>and gave them better insight into the diverse</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career paths available to them.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Not only did these sessions contribute to their self-assurance, they also </a:t>
            </a:r>
            <a:r>
              <a:rPr b="1" lang="es-ES" sz="1100">
                <a:solidFill>
                  <a:schemeClr val="dk1"/>
                </a:solidFill>
                <a:highlight>
                  <a:srgbClr val="FFFFFF"/>
                </a:highlight>
                <a:latin typeface="Lato"/>
                <a:ea typeface="Lato"/>
                <a:cs typeface="Lato"/>
                <a:sym typeface="Lato"/>
              </a:rPr>
              <a:t>encouraged them to consider career paths beyond traditionally embraced roles</a:t>
            </a:r>
            <a:r>
              <a:rPr lang="es-ES" sz="1100">
                <a:solidFill>
                  <a:schemeClr val="dk1"/>
                </a:solidFill>
                <a:highlight>
                  <a:srgbClr val="FFFFFF"/>
                </a:highlight>
                <a:latin typeface="Lato"/>
                <a:ea typeface="Lato"/>
                <a:cs typeface="Lato"/>
                <a:sym typeface="Lato"/>
              </a:rPr>
              <a:t> in Bangladesh–doctors, engineers, and teachers–which are widely accepted by parents and society.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Through dialogue between the volunteers and students, and between students and their peers, the children became  leaders of their own thoughts, </a:t>
            </a:r>
            <a:r>
              <a:rPr b="1" lang="es-ES" sz="1100">
                <a:solidFill>
                  <a:schemeClr val="dk1"/>
                </a:solidFill>
                <a:highlight>
                  <a:srgbClr val="FFFFFF"/>
                </a:highlight>
                <a:latin typeface="Lato"/>
                <a:ea typeface="Lato"/>
                <a:cs typeface="Lato"/>
                <a:sym typeface="Lato"/>
              </a:rPr>
              <a:t>feeling more empowered and confident to engage in difficult career-related conversations</a:t>
            </a:r>
            <a:r>
              <a:rPr lang="es-ES" sz="1100">
                <a:solidFill>
                  <a:schemeClr val="dk1"/>
                </a:solidFill>
                <a:highlight>
                  <a:srgbClr val="FFFFFF"/>
                </a:highlight>
                <a:latin typeface="Lato"/>
                <a:ea typeface="Lato"/>
                <a:cs typeface="Lato"/>
                <a:sym typeface="Lato"/>
              </a:rPr>
              <a:t> with their parents when they went back home.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Students</a:t>
            </a:r>
            <a:r>
              <a:rPr lang="es-ES" sz="1100">
                <a:solidFill>
                  <a:schemeClr val="dk1"/>
                </a:solidFill>
                <a:highlight>
                  <a:srgbClr val="FFFFFF"/>
                </a:highlight>
                <a:latin typeface="Lato"/>
                <a:ea typeface="Lato"/>
                <a:cs typeface="Lato"/>
                <a:sym typeface="Lato"/>
              </a:rPr>
              <a:t> ended the sessions feeling enthusiastic about sharing what they had learned, </a:t>
            </a:r>
            <a:r>
              <a:rPr b="1" lang="es-ES" sz="1100">
                <a:solidFill>
                  <a:schemeClr val="dk1"/>
                </a:solidFill>
                <a:highlight>
                  <a:srgbClr val="FFFFFF"/>
                </a:highlight>
                <a:latin typeface="Lato"/>
                <a:ea typeface="Lato"/>
                <a:cs typeface="Lato"/>
                <a:sym typeface="Lato"/>
              </a:rPr>
              <a:t>discussing the evolving needs of the country</a:t>
            </a:r>
            <a:r>
              <a:rPr lang="es-ES" sz="1100">
                <a:solidFill>
                  <a:schemeClr val="dk1"/>
                </a:solidFill>
                <a:highlight>
                  <a:srgbClr val="FFFFFF"/>
                </a:highlight>
                <a:latin typeface="Lato"/>
                <a:ea typeface="Lato"/>
                <a:cs typeface="Lato"/>
                <a:sym typeface="Lato"/>
              </a:rPr>
              <a:t>, and expressing their aspirations to pursue diverse career goals "</a:t>
            </a:r>
            <a:endParaRPr sz="1100">
              <a:solidFill>
                <a:schemeClr val="dk1"/>
              </a:solidFill>
              <a:latin typeface="Lato"/>
              <a:ea typeface="Lato"/>
              <a:cs typeface="Lato"/>
              <a:sym typeface="Lato"/>
            </a:endParaRPr>
          </a:p>
        </p:txBody>
      </p:sp>
      <p:pic>
        <p:nvPicPr>
          <p:cNvPr id="246" name="Google Shape;246;g2b2f65cc513_0_192"/>
          <p:cNvPicPr preferRelativeResize="0"/>
          <p:nvPr/>
        </p:nvPicPr>
        <p:blipFill rotWithShape="1">
          <a:blip r:embed="rId3">
            <a:alphaModFix/>
          </a:blip>
          <a:srcRect b="0" l="6331" r="6340" t="0"/>
          <a:stretch/>
        </p:blipFill>
        <p:spPr>
          <a:xfrm>
            <a:off x="849675" y="3395700"/>
            <a:ext cx="1968600" cy="1968600"/>
          </a:xfrm>
          <a:prstGeom prst="ellipse">
            <a:avLst/>
          </a:prstGeom>
          <a:noFill/>
          <a:ln>
            <a:noFill/>
          </a:ln>
        </p:spPr>
      </p:pic>
      <p:pic>
        <p:nvPicPr>
          <p:cNvPr id="247" name="Google Shape;247;g2b2f65cc513_0_192"/>
          <p:cNvPicPr preferRelativeResize="0"/>
          <p:nvPr/>
        </p:nvPicPr>
        <p:blipFill rotWithShape="1">
          <a:blip r:embed="rId4">
            <a:alphaModFix/>
          </a:blip>
          <a:srcRect b="11680" l="0" r="0" t="11673"/>
          <a:stretch/>
        </p:blipFill>
        <p:spPr>
          <a:xfrm>
            <a:off x="518525" y="2309525"/>
            <a:ext cx="1911900" cy="1883100"/>
          </a:xfrm>
          <a:prstGeom prst="ellipse">
            <a:avLst/>
          </a:prstGeom>
          <a:noFill/>
          <a:ln cap="flat" cmpd="sng" w="76200">
            <a:solidFill>
              <a:srgbClr val="FFFFFF"/>
            </a:solidFill>
            <a:prstDash val="solid"/>
            <a:round/>
            <a:headEnd len="sm" w="sm" type="none"/>
            <a:tailEnd len="sm" w="sm" type="none"/>
          </a:ln>
        </p:spPr>
      </p:pic>
      <p:sp>
        <p:nvSpPr>
          <p:cNvPr id="248" name="Google Shape;248;g2b2f65cc513_0_192"/>
          <p:cNvSpPr txBox="1"/>
          <p:nvPr/>
        </p:nvSpPr>
        <p:spPr>
          <a:xfrm>
            <a:off x="7674950" y="2309525"/>
            <a:ext cx="3705300" cy="145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S" sz="1100">
                <a:solidFill>
                  <a:schemeClr val="accent2"/>
                </a:solidFill>
                <a:latin typeface="Montserrat"/>
                <a:ea typeface="Montserrat"/>
                <a:cs typeface="Montserrat"/>
                <a:sym typeface="Montserrat"/>
              </a:rPr>
              <a:t>“After our career mapping project, this program worked as magic. We experienced the diversity of the future. I learned how DHL works and operates . . . [and] how we can enhance our learning towards our dream.”</a:t>
            </a:r>
            <a:endParaRPr b="1" sz="1100">
              <a:solidFill>
                <a:schemeClr val="accent2"/>
              </a:solidFill>
              <a:latin typeface="Montserrat"/>
              <a:ea typeface="Montserrat"/>
              <a:cs typeface="Montserrat"/>
              <a:sym typeface="Montserrat"/>
            </a:endParaRPr>
          </a:p>
          <a:p>
            <a:pPr indent="0" lvl="0" marL="0" rtl="0" algn="r">
              <a:lnSpc>
                <a:spcPct val="115000"/>
              </a:lnSpc>
              <a:spcBef>
                <a:spcPts val="1000"/>
              </a:spcBef>
              <a:spcAft>
                <a:spcPts val="0"/>
              </a:spcAft>
              <a:buClr>
                <a:schemeClr val="dk1"/>
              </a:buClr>
              <a:buSzPts val="1100"/>
              <a:buFont typeface="Arial"/>
              <a:buNone/>
            </a:pPr>
            <a:r>
              <a:rPr lang="es-ES" sz="1100">
                <a:solidFill>
                  <a:schemeClr val="dk1"/>
                </a:solidFill>
                <a:latin typeface="Lato"/>
                <a:ea typeface="Lato"/>
                <a:cs typeface="Lato"/>
                <a:sym typeface="Lato"/>
              </a:rPr>
              <a:t>                    —</a:t>
            </a:r>
            <a:r>
              <a:rPr b="1" lang="es-ES" sz="1100">
                <a:solidFill>
                  <a:schemeClr val="dk1"/>
                </a:solidFill>
                <a:latin typeface="Lato"/>
                <a:ea typeface="Lato"/>
                <a:cs typeface="Lato"/>
                <a:sym typeface="Lato"/>
              </a:rPr>
              <a:t>Student, </a:t>
            </a:r>
            <a:r>
              <a:rPr lang="es-ES" sz="1100">
                <a:solidFill>
                  <a:schemeClr val="dk1"/>
                </a:solidFill>
                <a:latin typeface="Lato"/>
                <a:ea typeface="Lato"/>
                <a:cs typeface="Lato"/>
                <a:sym typeface="Lato"/>
              </a:rPr>
              <a:t>Teach For Bangladesh</a:t>
            </a:r>
            <a:endParaRPr b="1" sz="1100">
              <a:solidFill>
                <a:schemeClr val="accent2"/>
              </a:solidFill>
              <a:latin typeface="Montserrat"/>
              <a:ea typeface="Montserrat"/>
              <a:cs typeface="Montserrat"/>
              <a:sym typeface="Montserrat"/>
            </a:endParaRPr>
          </a:p>
        </p:txBody>
      </p:sp>
      <p:sp>
        <p:nvSpPr>
          <p:cNvPr id="249" name="Google Shape;249;g2b2f65cc513_0_192"/>
          <p:cNvSpPr txBox="1"/>
          <p:nvPr/>
        </p:nvSpPr>
        <p:spPr>
          <a:xfrm>
            <a:off x="7674950" y="3883975"/>
            <a:ext cx="3961800" cy="24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S" sz="1100">
                <a:solidFill>
                  <a:schemeClr val="accent2"/>
                </a:solidFill>
                <a:latin typeface="Montserrat"/>
                <a:ea typeface="Montserrat"/>
                <a:cs typeface="Montserrat"/>
                <a:sym typeface="Montserrat"/>
              </a:rPr>
              <a:t>“I didn't have any ideas about what I could be in the future. But now, after the session with Mohsina Ma'am, I learned about different career pathways that I can aim for, and she also taught us about SMART goals and SWOT analysis, how we can systematically pursue our goals. I talked with my parents about what I learned from the DHL session and that there are so many career opportunities for me out there apart from just being a doctor or engineer. I feel confident in myself now."</a:t>
            </a:r>
            <a:endParaRPr b="1" sz="1100">
              <a:solidFill>
                <a:schemeClr val="accent2"/>
              </a:solidFill>
              <a:latin typeface="Montserrat"/>
              <a:ea typeface="Montserrat"/>
              <a:cs typeface="Montserrat"/>
              <a:sym typeface="Montserrat"/>
            </a:endParaRPr>
          </a:p>
          <a:p>
            <a:pPr indent="0" lvl="0" marL="0" marR="0" rtl="0" algn="r">
              <a:lnSpc>
                <a:spcPct val="115000"/>
              </a:lnSpc>
              <a:spcBef>
                <a:spcPts val="1000"/>
              </a:spcBef>
              <a:spcAft>
                <a:spcPts val="0"/>
              </a:spcAft>
              <a:buClr>
                <a:srgbClr val="000000"/>
              </a:buClr>
              <a:buSzPts val="1100"/>
              <a:buFont typeface="Arial"/>
              <a:buNone/>
            </a:pPr>
            <a:r>
              <a:rPr b="0" i="0" lang="es-ES" sz="1100" u="none" cap="none" strike="noStrike">
                <a:solidFill>
                  <a:schemeClr val="dk1"/>
                </a:solidFill>
                <a:latin typeface="Lato"/>
                <a:ea typeface="Lato"/>
                <a:cs typeface="Lato"/>
                <a:sym typeface="Lato"/>
              </a:rPr>
              <a:t>—</a:t>
            </a:r>
            <a:r>
              <a:rPr b="1" lang="es-ES" sz="1100">
                <a:solidFill>
                  <a:schemeClr val="dk1"/>
                </a:solidFill>
                <a:latin typeface="Lato"/>
                <a:ea typeface="Lato"/>
                <a:cs typeface="Lato"/>
                <a:sym typeface="Lato"/>
              </a:rPr>
              <a:t>Jahin</a:t>
            </a:r>
            <a:r>
              <a:rPr b="0" i="0" lang="es-ES" sz="1100" u="none" cap="none" strike="noStrike">
                <a:solidFill>
                  <a:schemeClr val="dk1"/>
                </a:solidFill>
                <a:latin typeface="Lato"/>
                <a:ea typeface="Lato"/>
                <a:cs typeface="Lato"/>
                <a:sym typeface="Lato"/>
              </a:rPr>
              <a:t>, </a:t>
            </a:r>
            <a:r>
              <a:rPr lang="es-ES" sz="1100">
                <a:solidFill>
                  <a:schemeClr val="dk1"/>
                </a:solidFill>
                <a:latin typeface="Lato"/>
                <a:ea typeface="Lato"/>
                <a:cs typeface="Lato"/>
                <a:sym typeface="Lato"/>
              </a:rPr>
              <a:t>s</a:t>
            </a:r>
            <a:r>
              <a:rPr b="0" i="0" lang="es-ES" sz="1100" u="none" cap="none" strike="noStrike">
                <a:solidFill>
                  <a:schemeClr val="dk1"/>
                </a:solidFill>
                <a:latin typeface="Lato"/>
                <a:ea typeface="Lato"/>
                <a:cs typeface="Lato"/>
                <a:sym typeface="Lato"/>
              </a:rPr>
              <a:t>eventh-</a:t>
            </a:r>
            <a:r>
              <a:rPr lang="es-ES" sz="1100">
                <a:solidFill>
                  <a:schemeClr val="dk1"/>
                </a:solidFill>
                <a:latin typeface="Lato"/>
                <a:ea typeface="Lato"/>
                <a:cs typeface="Lato"/>
                <a:sym typeface="Lato"/>
              </a:rPr>
              <a:t>g</a:t>
            </a:r>
            <a:r>
              <a:rPr b="0" i="0" lang="es-ES" sz="1100" u="none" cap="none" strike="noStrike">
                <a:solidFill>
                  <a:schemeClr val="dk1"/>
                </a:solidFill>
                <a:latin typeface="Lato"/>
                <a:ea typeface="Lato"/>
                <a:cs typeface="Lato"/>
                <a:sym typeface="Lato"/>
              </a:rPr>
              <a:t>rade Teach For Bangladesh </a:t>
            </a:r>
            <a:r>
              <a:rPr lang="es-ES" sz="1100">
                <a:solidFill>
                  <a:schemeClr val="dk1"/>
                </a:solidFill>
                <a:latin typeface="Lato"/>
                <a:ea typeface="Lato"/>
                <a:cs typeface="Lato"/>
                <a:sym typeface="Lato"/>
              </a:rPr>
              <a:t>student</a:t>
            </a:r>
            <a:endParaRPr b="0" i="0" sz="1100" u="none" cap="none" strike="noStrike">
              <a:solidFill>
                <a:schemeClr val="dk1"/>
              </a:solidFill>
              <a:latin typeface="Lato"/>
              <a:ea typeface="Lato"/>
              <a:cs typeface="Lato"/>
              <a:sym typeface="Lato"/>
            </a:endParaRPr>
          </a:p>
        </p:txBody>
      </p:sp>
      <p:sp>
        <p:nvSpPr>
          <p:cNvPr id="250" name="Google Shape;250;g2b2f65cc513_0_192"/>
          <p:cNvSpPr txBox="1"/>
          <p:nvPr/>
        </p:nvSpPr>
        <p:spPr>
          <a:xfrm>
            <a:off x="623900" y="1801575"/>
            <a:ext cx="10789800" cy="3387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lang="es-ES" sz="1600">
                <a:solidFill>
                  <a:schemeClr val="dk1"/>
                </a:solidFill>
                <a:latin typeface="Lato"/>
                <a:ea typeface="Lato"/>
                <a:cs typeface="Lato"/>
                <a:sym typeface="Lato"/>
              </a:rPr>
              <a:t>Volunteers engaged in dialogue with students and sparked new ways of thinking about the paths that lie ahead of them.</a:t>
            </a:r>
            <a:endParaRPr b="0" i="0" sz="1600" u="none" cap="none" strike="noStrike">
              <a:solidFill>
                <a:schemeClr val="dk1"/>
              </a:solidFill>
              <a:highlight>
                <a:srgbClr val="FFFF00"/>
              </a:highlight>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b2f65cc513_0_211"/>
          <p:cNvSpPr txBox="1"/>
          <p:nvPr/>
        </p:nvSpPr>
        <p:spPr>
          <a:xfrm>
            <a:off x="623900" y="847275"/>
            <a:ext cx="10909200" cy="5232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3F3F3F"/>
                </a:solidFill>
                <a:latin typeface="Montserrat"/>
                <a:ea typeface="Montserrat"/>
                <a:cs typeface="Montserrat"/>
                <a:sym typeface="Montserrat"/>
              </a:rPr>
              <a:t>Career Fairs</a:t>
            </a:r>
            <a:r>
              <a:rPr lang="es-ES" sz="2800">
                <a:solidFill>
                  <a:srgbClr val="3F3F3F"/>
                </a:solidFill>
                <a:latin typeface="Montserrat"/>
                <a:ea typeface="Montserrat"/>
                <a:cs typeface="Montserrat"/>
                <a:sym typeface="Montserrat"/>
              </a:rPr>
              <a:t>: </a:t>
            </a:r>
            <a:r>
              <a:rPr b="1" lang="es-ES" sz="2800">
                <a:solidFill>
                  <a:srgbClr val="3F3F3F"/>
                </a:solidFill>
                <a:latin typeface="Montserrat"/>
                <a:ea typeface="Montserrat"/>
                <a:cs typeface="Montserrat"/>
                <a:sym typeface="Montserrat"/>
              </a:rPr>
              <a:t>exploring</a:t>
            </a:r>
            <a:r>
              <a:rPr lang="es-ES" sz="2800">
                <a:solidFill>
                  <a:srgbClr val="3F3F3F"/>
                </a:solidFill>
                <a:latin typeface="Montserrat"/>
                <a:ea typeface="Montserrat"/>
                <a:cs typeface="Montserrat"/>
                <a:sym typeface="Montserrat"/>
              </a:rPr>
              <a:t> and </a:t>
            </a:r>
            <a:r>
              <a:rPr b="1" lang="es-ES" sz="2800">
                <a:solidFill>
                  <a:srgbClr val="3F3F3F"/>
                </a:solidFill>
                <a:latin typeface="Montserrat"/>
                <a:ea typeface="Montserrat"/>
                <a:cs typeface="Montserrat"/>
                <a:sym typeface="Montserrat"/>
              </a:rPr>
              <a:t>preparing </a:t>
            </a:r>
            <a:r>
              <a:rPr lang="es-ES" sz="2800">
                <a:solidFill>
                  <a:srgbClr val="3F3F3F"/>
                </a:solidFill>
                <a:latin typeface="Montserrat"/>
                <a:ea typeface="Montserrat"/>
                <a:cs typeface="Montserrat"/>
                <a:sym typeface="Montserrat"/>
              </a:rPr>
              <a:t>for the world of work</a:t>
            </a:r>
            <a:endParaRPr b="1" i="0" sz="1400" u="none" cap="none" strike="noStrike">
              <a:solidFill>
                <a:srgbClr val="000000"/>
              </a:solidFill>
              <a:latin typeface="Arial"/>
              <a:ea typeface="Arial"/>
              <a:cs typeface="Arial"/>
              <a:sym typeface="Arial"/>
            </a:endParaRPr>
          </a:p>
        </p:txBody>
      </p:sp>
      <p:sp>
        <p:nvSpPr>
          <p:cNvPr id="257" name="Google Shape;257;g2b2f65cc513_0_211"/>
          <p:cNvSpPr txBox="1"/>
          <p:nvPr/>
        </p:nvSpPr>
        <p:spPr>
          <a:xfrm>
            <a:off x="623900" y="1490775"/>
            <a:ext cx="10789800" cy="6219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s-ES" sz="1600" u="none" cap="none" strike="noStrike">
                <a:solidFill>
                  <a:srgbClr val="3F3F3F"/>
                </a:solidFill>
                <a:latin typeface="Lato"/>
                <a:ea typeface="Lato"/>
                <a:cs typeface="Lato"/>
                <a:sym typeface="Lato"/>
              </a:rPr>
              <a:t>DHL</a:t>
            </a:r>
            <a:r>
              <a:rPr lang="es-ES" sz="1600">
                <a:solidFill>
                  <a:srgbClr val="3F3F3F"/>
                </a:solidFill>
                <a:latin typeface="Lato"/>
                <a:ea typeface="Lato"/>
                <a:cs typeface="Lato"/>
                <a:sym typeface="Lato"/>
              </a:rPr>
              <a:t> volunteers exposed students to the variety of opportunities that lie ahead of them and helped them begin preparing for success in their future careers.</a:t>
            </a:r>
            <a:r>
              <a:rPr b="1" i="0" lang="es-ES" sz="1600" u="none" cap="none" strike="noStrike">
                <a:solidFill>
                  <a:srgbClr val="3F3F3F"/>
                </a:solidFill>
                <a:latin typeface="Lato"/>
                <a:ea typeface="Lato"/>
                <a:cs typeface="Lato"/>
                <a:sym typeface="Lato"/>
              </a:rPr>
              <a:t> </a:t>
            </a:r>
            <a:endParaRPr b="0" i="0" sz="1600" u="none" cap="none" strike="noStrike">
              <a:solidFill>
                <a:srgbClr val="3F3F3F"/>
              </a:solidFill>
              <a:highlight>
                <a:srgbClr val="FFFF00"/>
              </a:highlight>
              <a:latin typeface="Lato"/>
              <a:ea typeface="Lato"/>
              <a:cs typeface="Lato"/>
              <a:sym typeface="Lato"/>
            </a:endParaRPr>
          </a:p>
        </p:txBody>
      </p:sp>
      <p:sp>
        <p:nvSpPr>
          <p:cNvPr id="258" name="Google Shape;258;g2b2f65cc513_0_211"/>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latin typeface="Arial"/>
              <a:ea typeface="Arial"/>
              <a:cs typeface="Arial"/>
              <a:sym typeface="Arial"/>
            </a:endParaRPr>
          </a:p>
        </p:txBody>
      </p:sp>
      <p:sp>
        <p:nvSpPr>
          <p:cNvPr id="259" name="Google Shape;259;g2b2f65cc513_0_211"/>
          <p:cNvSpPr txBox="1"/>
          <p:nvPr/>
        </p:nvSpPr>
        <p:spPr>
          <a:xfrm>
            <a:off x="623900" y="2776125"/>
            <a:ext cx="3221400" cy="14298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On August 9, 39 high school students from King's School in La Pintana participated in a career fair held by DHL Express, DHL Global Forwarding, and DHL Supply Chain. Twenty-three  volunteers gathered to </a:t>
            </a:r>
            <a:r>
              <a:rPr b="1" lang="es-ES" sz="1100">
                <a:solidFill>
                  <a:schemeClr val="dk1"/>
                </a:solidFill>
                <a:highlight>
                  <a:srgbClr val="FFFFFF"/>
                </a:highlight>
                <a:latin typeface="Lato"/>
                <a:ea typeface="Lato"/>
                <a:cs typeface="Lato"/>
                <a:sym typeface="Lato"/>
              </a:rPr>
              <a:t>showcase their work with </a:t>
            </a:r>
            <a:r>
              <a:rPr b="1" lang="es-ES" sz="1100">
                <a:solidFill>
                  <a:schemeClr val="dk1"/>
                </a:solidFill>
                <a:highlight>
                  <a:srgbClr val="FFFFFF"/>
                </a:highlight>
                <a:latin typeface="Lato"/>
                <a:ea typeface="Lato"/>
                <a:cs typeface="Lato"/>
                <a:sym typeface="Lato"/>
              </a:rPr>
              <a:t>interactive videos, </a:t>
            </a:r>
            <a:r>
              <a:rPr b="1" lang="es-ES" sz="1100">
                <a:solidFill>
                  <a:schemeClr val="dk1"/>
                </a:solidFill>
                <a:highlight>
                  <a:srgbClr val="FFFFFF"/>
                </a:highlight>
                <a:latin typeface="Lato"/>
                <a:ea typeface="Lato"/>
                <a:cs typeface="Lato"/>
                <a:sym typeface="Lato"/>
              </a:rPr>
              <a:t>conversation, and even a virtual reality visit to international distribution centers</a:t>
            </a:r>
            <a:r>
              <a:rPr lang="es-ES" sz="1100">
                <a:solidFill>
                  <a:schemeClr val="dk1"/>
                </a:solidFill>
                <a:highlight>
                  <a:srgbClr val="FFFFFF"/>
                </a:highlight>
                <a:latin typeface="Lato"/>
                <a:ea typeface="Lato"/>
                <a:cs typeface="Lato"/>
                <a:sym typeface="Lato"/>
              </a:rPr>
              <a:t>. </a:t>
            </a:r>
            <a:endParaRPr sz="1100">
              <a:solidFill>
                <a:schemeClr val="dk1"/>
              </a:solidFill>
              <a:latin typeface="Lato"/>
              <a:ea typeface="Lato"/>
              <a:cs typeface="Lato"/>
              <a:sym typeface="Lato"/>
            </a:endParaRPr>
          </a:p>
        </p:txBody>
      </p:sp>
      <p:sp>
        <p:nvSpPr>
          <p:cNvPr id="260" name="Google Shape;260;g2b2f65cc513_0_211"/>
          <p:cNvSpPr txBox="1"/>
          <p:nvPr/>
        </p:nvSpPr>
        <p:spPr>
          <a:xfrm>
            <a:off x="623889" y="2459475"/>
            <a:ext cx="36423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Chile</a:t>
            </a:r>
            <a:endParaRPr b="1" i="0" sz="1200" u="none" cap="none" strike="noStrike">
              <a:solidFill>
                <a:srgbClr val="E69740"/>
              </a:solidFill>
              <a:latin typeface="Montserrat"/>
              <a:ea typeface="Montserrat"/>
              <a:cs typeface="Montserrat"/>
              <a:sym typeface="Montserrat"/>
            </a:endParaRPr>
          </a:p>
        </p:txBody>
      </p:sp>
      <p:sp>
        <p:nvSpPr>
          <p:cNvPr id="261" name="Google Shape;261;g2b2f65cc513_0_211"/>
          <p:cNvSpPr txBox="1"/>
          <p:nvPr/>
        </p:nvSpPr>
        <p:spPr>
          <a:xfrm>
            <a:off x="5909072" y="2459470"/>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Zimbabwe</a:t>
            </a:r>
            <a:endParaRPr b="1" i="0" sz="1200" u="none" cap="none" strike="noStrike">
              <a:solidFill>
                <a:srgbClr val="E69740"/>
              </a:solidFill>
              <a:latin typeface="Montserrat"/>
              <a:ea typeface="Montserrat"/>
              <a:cs typeface="Montserrat"/>
              <a:sym typeface="Montserrat"/>
            </a:endParaRPr>
          </a:p>
        </p:txBody>
      </p:sp>
      <p:sp>
        <p:nvSpPr>
          <p:cNvPr id="262" name="Google Shape;262;g2b2f65cc513_0_211"/>
          <p:cNvSpPr txBox="1"/>
          <p:nvPr/>
        </p:nvSpPr>
        <p:spPr>
          <a:xfrm>
            <a:off x="5909075" y="2776125"/>
            <a:ext cx="3221400" cy="10404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More than 280 high school students from Mutoko participated in a career fair at Mutoko Government High School on June 23. Students </a:t>
            </a:r>
            <a:r>
              <a:rPr b="1" lang="es-ES" sz="1100">
                <a:solidFill>
                  <a:schemeClr val="dk1"/>
                </a:solidFill>
                <a:highlight>
                  <a:srgbClr val="FFFFFF"/>
                </a:highlight>
                <a:latin typeface="Lato"/>
                <a:ea typeface="Lato"/>
                <a:cs typeface="Lato"/>
                <a:sym typeface="Lato"/>
              </a:rPr>
              <a:t>explored</a:t>
            </a:r>
            <a:r>
              <a:rPr b="1" lang="es-ES" sz="1100">
                <a:solidFill>
                  <a:schemeClr val="dk1"/>
                </a:solidFill>
                <a:highlight>
                  <a:srgbClr val="FFFFFF"/>
                </a:highlight>
                <a:latin typeface="Lato"/>
                <a:ea typeface="Lato"/>
                <a:cs typeface="Lato"/>
                <a:sym typeface="Lato"/>
              </a:rPr>
              <a:t> career options, gained insights into the job market, and connected with DHL volunteers</a:t>
            </a:r>
            <a:r>
              <a:rPr lang="es-ES" sz="1100">
                <a:solidFill>
                  <a:schemeClr val="dk1"/>
                </a:solidFill>
                <a:highlight>
                  <a:srgbClr val="FFFFFF"/>
                </a:highlight>
                <a:latin typeface="Lato"/>
                <a:ea typeface="Lato"/>
                <a:cs typeface="Lato"/>
                <a:sym typeface="Lato"/>
              </a:rPr>
              <a:t>. </a:t>
            </a:r>
            <a:endParaRPr i="0" sz="1100" u="none" cap="none" strike="noStrike">
              <a:solidFill>
                <a:schemeClr val="dk1"/>
              </a:solidFill>
              <a:latin typeface="Lato"/>
              <a:ea typeface="Lato"/>
              <a:cs typeface="Lato"/>
              <a:sym typeface="Lato"/>
            </a:endParaRPr>
          </a:p>
        </p:txBody>
      </p:sp>
      <p:pic>
        <p:nvPicPr>
          <p:cNvPr id="263" name="Google Shape;263;g2b2f65cc513_0_211"/>
          <p:cNvPicPr preferRelativeResize="0"/>
          <p:nvPr/>
        </p:nvPicPr>
        <p:blipFill rotWithShape="1">
          <a:blip r:embed="rId3">
            <a:alphaModFix/>
          </a:blip>
          <a:srcRect b="0" l="2189" r="2189" t="0"/>
          <a:stretch/>
        </p:blipFill>
        <p:spPr>
          <a:xfrm>
            <a:off x="9826200" y="3640900"/>
            <a:ext cx="2076900" cy="2076900"/>
          </a:xfrm>
          <a:prstGeom prst="ellipse">
            <a:avLst/>
          </a:prstGeom>
          <a:noFill/>
          <a:ln>
            <a:noFill/>
          </a:ln>
        </p:spPr>
      </p:pic>
      <p:pic>
        <p:nvPicPr>
          <p:cNvPr id="264" name="Google Shape;264;g2b2f65cc513_0_211"/>
          <p:cNvPicPr preferRelativeResize="0"/>
          <p:nvPr/>
        </p:nvPicPr>
        <p:blipFill rotWithShape="1">
          <a:blip r:embed="rId4">
            <a:alphaModFix/>
          </a:blip>
          <a:srcRect b="0" l="19611" r="19617" t="0"/>
          <a:stretch/>
        </p:blipFill>
        <p:spPr>
          <a:xfrm>
            <a:off x="3709250" y="2176274"/>
            <a:ext cx="2076900" cy="2005800"/>
          </a:xfrm>
          <a:prstGeom prst="ellipse">
            <a:avLst/>
          </a:prstGeom>
          <a:noFill/>
          <a:ln>
            <a:noFill/>
          </a:ln>
        </p:spPr>
      </p:pic>
      <p:sp>
        <p:nvSpPr>
          <p:cNvPr id="265" name="Google Shape;265;g2b2f65cc513_0_211"/>
          <p:cNvSpPr txBox="1"/>
          <p:nvPr/>
        </p:nvSpPr>
        <p:spPr>
          <a:xfrm>
            <a:off x="623900" y="5483475"/>
            <a:ext cx="4602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s-ES" sz="1100" u="none" cap="none" strike="noStrike">
                <a:solidFill>
                  <a:schemeClr val="accent2"/>
                </a:solidFill>
                <a:latin typeface="Montserrat"/>
                <a:ea typeface="Montserrat"/>
                <a:cs typeface="Montserrat"/>
                <a:sym typeface="Montserrat"/>
              </a:rPr>
              <a:t>“</a:t>
            </a:r>
            <a:r>
              <a:rPr b="1" lang="es-ES" sz="1100">
                <a:solidFill>
                  <a:schemeClr val="accent2"/>
                </a:solidFill>
                <a:latin typeface="Montserrat"/>
                <a:ea typeface="Montserrat"/>
                <a:cs typeface="Montserrat"/>
                <a:sym typeface="Montserrat"/>
              </a:rPr>
              <a:t>They now have a more positive outlook about their future.</a:t>
            </a:r>
            <a:r>
              <a:rPr b="1" lang="es-ES" sz="1100">
                <a:solidFill>
                  <a:schemeClr val="accent2"/>
                </a:solidFill>
                <a:latin typeface="Montserrat"/>
                <a:ea typeface="Montserrat"/>
                <a:cs typeface="Montserrat"/>
                <a:sym typeface="Montserrat"/>
              </a:rPr>
              <a:t>”</a:t>
            </a:r>
            <a:endParaRPr b="1" sz="1100">
              <a:solidFill>
                <a:schemeClr val="accent2"/>
              </a:solidFill>
              <a:latin typeface="Montserrat"/>
              <a:ea typeface="Montserrat"/>
              <a:cs typeface="Montserrat"/>
              <a:sym typeface="Montserrat"/>
            </a:endParaRPr>
          </a:p>
          <a:p>
            <a:pPr indent="0" lvl="0" marL="0" rtl="0" algn="r">
              <a:lnSpc>
                <a:spcPct val="115000"/>
              </a:lnSpc>
              <a:spcBef>
                <a:spcPts val="1000"/>
              </a:spcBef>
              <a:spcAft>
                <a:spcPts val="0"/>
              </a:spcAft>
              <a:buClr>
                <a:schemeClr val="dk1"/>
              </a:buClr>
              <a:buSzPts val="1100"/>
              <a:buFont typeface="Arial"/>
              <a:buNone/>
            </a:pPr>
            <a:r>
              <a:rPr lang="es-ES" sz="1100">
                <a:solidFill>
                  <a:schemeClr val="dk1"/>
                </a:solidFill>
                <a:latin typeface="Lato"/>
                <a:ea typeface="Lato"/>
                <a:cs typeface="Lato"/>
                <a:sym typeface="Lato"/>
              </a:rPr>
              <a:t>                    —</a:t>
            </a:r>
            <a:r>
              <a:rPr b="1" lang="es-ES" sz="1100">
                <a:solidFill>
                  <a:schemeClr val="dk1"/>
                </a:solidFill>
                <a:latin typeface="Lato"/>
                <a:ea typeface="Lato"/>
                <a:cs typeface="Lato"/>
                <a:sym typeface="Lato"/>
              </a:rPr>
              <a:t>Matias</a:t>
            </a:r>
            <a:r>
              <a:rPr lang="es-ES" sz="1100">
                <a:solidFill>
                  <a:schemeClr val="dk1"/>
                </a:solidFill>
                <a:latin typeface="Lato"/>
                <a:ea typeface="Lato"/>
                <a:cs typeface="Lato"/>
                <a:sym typeface="Lato"/>
              </a:rPr>
              <a:t>, </a:t>
            </a:r>
            <a:r>
              <a:rPr lang="es-ES" sz="1100">
                <a:solidFill>
                  <a:schemeClr val="dk1"/>
                </a:solidFill>
                <a:latin typeface="Lato"/>
                <a:ea typeface="Lato"/>
                <a:cs typeface="Lato"/>
                <a:sym typeface="Lato"/>
              </a:rPr>
              <a:t>Enseña</a:t>
            </a:r>
            <a:r>
              <a:rPr lang="es-ES" sz="1100">
                <a:solidFill>
                  <a:schemeClr val="dk1"/>
                </a:solidFill>
                <a:latin typeface="Lato"/>
                <a:ea typeface="Lato"/>
                <a:cs typeface="Lato"/>
                <a:sym typeface="Lato"/>
              </a:rPr>
              <a:t> Chile teacher</a:t>
            </a:r>
            <a:endParaRPr b="1" sz="1100">
              <a:solidFill>
                <a:schemeClr val="accent2"/>
              </a:solidFill>
              <a:latin typeface="Montserrat"/>
              <a:ea typeface="Montserrat"/>
              <a:cs typeface="Montserrat"/>
              <a:sym typeface="Montserrat"/>
            </a:endParaRPr>
          </a:p>
        </p:txBody>
      </p:sp>
      <p:pic>
        <p:nvPicPr>
          <p:cNvPr id="266" name="Google Shape;266;g2b2f65cc513_0_211"/>
          <p:cNvPicPr preferRelativeResize="0"/>
          <p:nvPr/>
        </p:nvPicPr>
        <p:blipFill rotWithShape="1">
          <a:blip r:embed="rId5">
            <a:alphaModFix/>
          </a:blip>
          <a:srcRect b="0" l="19550" r="19544" t="0"/>
          <a:stretch/>
        </p:blipFill>
        <p:spPr>
          <a:xfrm>
            <a:off x="9066775" y="1931825"/>
            <a:ext cx="2076900" cy="2076900"/>
          </a:xfrm>
          <a:prstGeom prst="ellipse">
            <a:avLst/>
          </a:prstGeom>
          <a:noFill/>
          <a:ln>
            <a:noFill/>
          </a:ln>
        </p:spPr>
      </p:pic>
      <p:sp>
        <p:nvSpPr>
          <p:cNvPr id="267" name="Google Shape;267;g2b2f65cc513_0_211"/>
          <p:cNvSpPr txBox="1"/>
          <p:nvPr/>
        </p:nvSpPr>
        <p:spPr>
          <a:xfrm>
            <a:off x="623900" y="4245675"/>
            <a:ext cx="4682400" cy="10404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A few weeks later, the students’ teacher, Matias, noticed a </a:t>
            </a:r>
            <a:r>
              <a:rPr b="1" lang="es-ES" sz="1100">
                <a:solidFill>
                  <a:schemeClr val="dk1"/>
                </a:solidFill>
                <a:highlight>
                  <a:srgbClr val="FFFFFF"/>
                </a:highlight>
                <a:latin typeface="Lato"/>
                <a:ea typeface="Lato"/>
                <a:cs typeface="Lato"/>
                <a:sym typeface="Lato"/>
              </a:rPr>
              <a:t>positive change in the attitude of his students</a:t>
            </a:r>
            <a:r>
              <a:rPr lang="es-ES" sz="1100">
                <a:solidFill>
                  <a:schemeClr val="dk1"/>
                </a:solidFill>
                <a:highlight>
                  <a:srgbClr val="FFFFFF"/>
                </a:highlight>
                <a:latin typeface="Lato"/>
                <a:ea typeface="Lato"/>
                <a:cs typeface="Lato"/>
                <a:sym typeface="Lato"/>
              </a:rPr>
              <a:t>. He began to see how the lesson of perseverance and effort shown by DHL workers at the fair had impacted this group of young people. In his words: “They now have a more positive outlook about their future”</a:t>
            </a:r>
            <a:endParaRPr sz="1100">
              <a:solidFill>
                <a:schemeClr val="dk1"/>
              </a:solidFill>
              <a:latin typeface="Lato"/>
              <a:ea typeface="Lato"/>
              <a:cs typeface="Lato"/>
              <a:sym typeface="Lato"/>
            </a:endParaRPr>
          </a:p>
        </p:txBody>
      </p:sp>
      <p:sp>
        <p:nvSpPr>
          <p:cNvPr id="268" name="Google Shape;268;g2b2f65cc513_0_211"/>
          <p:cNvSpPr txBox="1"/>
          <p:nvPr/>
        </p:nvSpPr>
        <p:spPr>
          <a:xfrm>
            <a:off x="5909075" y="3825375"/>
            <a:ext cx="3523200" cy="16245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The career fair was an excellent opportunity for students to learn about different job roles, industries, and university requirements for the careers they might pursue. Students  also had the opportunity to learn about the skills and qualifications needed to succeed , and they began to </a:t>
            </a:r>
            <a:r>
              <a:rPr b="1" lang="es-ES" sz="1100">
                <a:solidFill>
                  <a:schemeClr val="dk1"/>
                </a:solidFill>
                <a:highlight>
                  <a:srgbClr val="FFFFFF"/>
                </a:highlight>
                <a:latin typeface="Lato"/>
                <a:ea typeface="Lato"/>
                <a:cs typeface="Lato"/>
                <a:sym typeface="Lato"/>
              </a:rPr>
              <a:t>build important job- seeking skills</a:t>
            </a:r>
            <a:r>
              <a:rPr lang="es-ES" sz="1100">
                <a:solidFill>
                  <a:schemeClr val="dk1"/>
                </a:solidFill>
                <a:highlight>
                  <a:srgbClr val="FFFFFF"/>
                </a:highlight>
                <a:latin typeface="Lato"/>
                <a:ea typeface="Lato"/>
                <a:cs typeface="Lato"/>
                <a:sym typeface="Lato"/>
              </a:rPr>
              <a:t>. Including how to  interview well and create strong CVs and cover letters.</a:t>
            </a:r>
            <a:endParaRPr i="0" sz="1100" u="none" cap="none" strike="noStrike">
              <a:solidFill>
                <a:schemeClr val="dk1"/>
              </a:solidFill>
              <a:latin typeface="Lato"/>
              <a:ea typeface="Lato"/>
              <a:cs typeface="Lato"/>
              <a:sym typeface="Lato"/>
            </a:endParaRPr>
          </a:p>
        </p:txBody>
      </p:sp>
      <p:sp>
        <p:nvSpPr>
          <p:cNvPr id="269" name="Google Shape;269;g2b2f65cc513_0_211"/>
          <p:cNvSpPr txBox="1"/>
          <p:nvPr/>
        </p:nvSpPr>
        <p:spPr>
          <a:xfrm>
            <a:off x="5909075" y="5597325"/>
            <a:ext cx="36423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800"/>
              <a:buFont typeface="Arial"/>
              <a:buNone/>
            </a:pPr>
            <a:r>
              <a:rPr i="1" lang="es-ES" sz="800">
                <a:solidFill>
                  <a:srgbClr val="3F3F3F"/>
                </a:solidFill>
                <a:latin typeface="Lato"/>
                <a:ea typeface="Lato"/>
                <a:cs typeface="Lato"/>
                <a:sym typeface="Lato"/>
              </a:rPr>
              <a:t>DHL Group volunteers and students fromEnsena Chile and Teach For Zimbabwe  connected at career fairs in La Pintana, Chile, and Mutoko, Zimbabwe.</a:t>
            </a:r>
            <a:endParaRPr b="0" i="0" sz="11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g2b2f65cc513_0_243"/>
          <p:cNvPicPr preferRelativeResize="0"/>
          <p:nvPr/>
        </p:nvPicPr>
        <p:blipFill rotWithShape="1">
          <a:blip r:embed="rId3">
            <a:alphaModFix/>
          </a:blip>
          <a:srcRect b="0" l="2005" r="2015" t="0"/>
          <a:stretch/>
        </p:blipFill>
        <p:spPr>
          <a:xfrm>
            <a:off x="9227075" y="1445808"/>
            <a:ext cx="2156100" cy="1982100"/>
          </a:xfrm>
          <a:prstGeom prst="ellipse">
            <a:avLst/>
          </a:prstGeom>
          <a:noFill/>
          <a:ln cap="flat" cmpd="sng" w="38100">
            <a:solidFill>
              <a:srgbClr val="FFFFFF"/>
            </a:solidFill>
            <a:prstDash val="solid"/>
            <a:round/>
            <a:headEnd len="sm" w="sm" type="none"/>
            <a:tailEnd len="sm" w="sm" type="none"/>
          </a:ln>
        </p:spPr>
      </p:pic>
      <p:sp>
        <p:nvSpPr>
          <p:cNvPr id="276" name="Google Shape;276;g2b2f65cc513_0_243"/>
          <p:cNvSpPr txBox="1"/>
          <p:nvPr/>
        </p:nvSpPr>
        <p:spPr>
          <a:xfrm>
            <a:off x="623900" y="847275"/>
            <a:ext cx="10975500" cy="5232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0" i="0" lang="es-ES" sz="2800" u="none" cap="none" strike="noStrike">
                <a:solidFill>
                  <a:srgbClr val="3F3F3F"/>
                </a:solidFill>
                <a:latin typeface="Montserrat"/>
                <a:ea typeface="Montserrat"/>
                <a:cs typeface="Montserrat"/>
                <a:sym typeface="Montserrat"/>
              </a:rPr>
              <a:t>Engaging volunteers in </a:t>
            </a:r>
            <a:r>
              <a:rPr b="1" lang="es-ES" sz="2800">
                <a:solidFill>
                  <a:srgbClr val="3F3F3F"/>
                </a:solidFill>
                <a:latin typeface="Montserrat"/>
                <a:ea typeface="Montserrat"/>
                <a:cs typeface="Montserrat"/>
                <a:sym typeface="Montserrat"/>
              </a:rPr>
              <a:t>office and school visits</a:t>
            </a:r>
            <a:r>
              <a:rPr b="0" i="0" lang="es-ES" sz="2800" u="none" cap="none" strike="noStrike">
                <a:solidFill>
                  <a:srgbClr val="3F3F3F"/>
                </a:solidFill>
                <a:latin typeface="Montserrat"/>
                <a:ea typeface="Montserrat"/>
                <a:cs typeface="Montserrat"/>
                <a:sym typeface="Montserrat"/>
              </a:rPr>
              <a:t> for students </a:t>
            </a:r>
            <a:endParaRPr b="0" i="0" sz="1400" u="none" cap="none" strike="noStrike">
              <a:solidFill>
                <a:srgbClr val="000000"/>
              </a:solidFill>
              <a:latin typeface="Arial"/>
              <a:ea typeface="Arial"/>
              <a:cs typeface="Arial"/>
              <a:sym typeface="Arial"/>
            </a:endParaRPr>
          </a:p>
        </p:txBody>
      </p:sp>
      <p:sp>
        <p:nvSpPr>
          <p:cNvPr id="277" name="Google Shape;277;g2b2f65cc513_0_243"/>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highlight>
                <a:srgbClr val="FFFF00"/>
              </a:highlight>
              <a:latin typeface="Arial"/>
              <a:ea typeface="Arial"/>
              <a:cs typeface="Arial"/>
              <a:sym typeface="Arial"/>
            </a:endParaRPr>
          </a:p>
        </p:txBody>
      </p:sp>
      <p:sp>
        <p:nvSpPr>
          <p:cNvPr id="278" name="Google Shape;278;g2b2f65cc513_0_243"/>
          <p:cNvSpPr txBox="1"/>
          <p:nvPr/>
        </p:nvSpPr>
        <p:spPr>
          <a:xfrm>
            <a:off x="3417750" y="5112175"/>
            <a:ext cx="3618000" cy="8457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Enseña</a:t>
            </a:r>
            <a:r>
              <a:rPr lang="es-ES" sz="1100">
                <a:solidFill>
                  <a:schemeClr val="dk1"/>
                </a:solidFill>
                <a:highlight>
                  <a:srgbClr val="FFFFFF"/>
                </a:highlight>
                <a:latin typeface="Lato"/>
                <a:ea typeface="Lato"/>
                <a:cs typeface="Lato"/>
                <a:sym typeface="Lato"/>
              </a:rPr>
              <a:t> Uruguay </a:t>
            </a:r>
            <a:r>
              <a:rPr lang="es-ES" sz="1100">
                <a:solidFill>
                  <a:schemeClr val="dk1"/>
                </a:solidFill>
                <a:highlight>
                  <a:srgbClr val="FFFFFF"/>
                </a:highlight>
                <a:latin typeface="Lato"/>
                <a:ea typeface="Lato"/>
                <a:cs typeface="Lato"/>
                <a:sym typeface="Lato"/>
              </a:rPr>
              <a:t>students</a:t>
            </a:r>
            <a:r>
              <a:rPr lang="es-ES" sz="1100">
                <a:solidFill>
                  <a:schemeClr val="dk1"/>
                </a:solidFill>
                <a:highlight>
                  <a:srgbClr val="FFFFFF"/>
                </a:highlight>
                <a:latin typeface="Lato"/>
                <a:ea typeface="Lato"/>
                <a:cs typeface="Lato"/>
                <a:sym typeface="Lato"/>
              </a:rPr>
              <a:t> </a:t>
            </a:r>
            <a:r>
              <a:rPr b="1" lang="es-ES" sz="1100">
                <a:solidFill>
                  <a:schemeClr val="dk1"/>
                </a:solidFill>
                <a:highlight>
                  <a:srgbClr val="FFFFFF"/>
                </a:highlight>
                <a:latin typeface="Lato"/>
                <a:ea typeface="Lato"/>
                <a:cs typeface="Lato"/>
                <a:sym typeface="Lato"/>
              </a:rPr>
              <a:t>visited DHL’s central offices</a:t>
            </a:r>
            <a:r>
              <a:rPr lang="es-ES" sz="1100">
                <a:solidFill>
                  <a:schemeClr val="dk1"/>
                </a:solidFill>
                <a:highlight>
                  <a:srgbClr val="FFFFFF"/>
                </a:highlight>
                <a:latin typeface="Lato"/>
                <a:ea typeface="Lato"/>
                <a:cs typeface="Lato"/>
                <a:sym typeface="Lato"/>
              </a:rPr>
              <a:t> where they met team members across the organization and learned  about DHL’s different departments and processes over the course of the day.</a:t>
            </a:r>
            <a:endParaRPr sz="1100">
              <a:solidFill>
                <a:schemeClr val="dk1"/>
              </a:solidFill>
              <a:latin typeface="Lato"/>
              <a:ea typeface="Lato"/>
              <a:cs typeface="Lato"/>
              <a:sym typeface="Lato"/>
            </a:endParaRPr>
          </a:p>
        </p:txBody>
      </p:sp>
      <p:sp>
        <p:nvSpPr>
          <p:cNvPr id="279" name="Google Shape;279;g2b2f65cc513_0_243"/>
          <p:cNvSpPr txBox="1"/>
          <p:nvPr/>
        </p:nvSpPr>
        <p:spPr>
          <a:xfrm>
            <a:off x="3447906" y="4878400"/>
            <a:ext cx="11262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Uruguay</a:t>
            </a:r>
            <a:endParaRPr b="1" i="0" sz="1200" u="none" cap="none" strike="noStrike">
              <a:solidFill>
                <a:srgbClr val="E69740"/>
              </a:solidFill>
              <a:latin typeface="Montserrat"/>
              <a:ea typeface="Montserrat"/>
              <a:cs typeface="Montserrat"/>
              <a:sym typeface="Montserrat"/>
            </a:endParaRPr>
          </a:p>
        </p:txBody>
      </p:sp>
      <p:pic>
        <p:nvPicPr>
          <p:cNvPr id="280" name="Google Shape;280;g2b2f65cc513_0_243"/>
          <p:cNvPicPr preferRelativeResize="0"/>
          <p:nvPr/>
        </p:nvPicPr>
        <p:blipFill rotWithShape="1">
          <a:blip r:embed="rId4">
            <a:alphaModFix/>
          </a:blip>
          <a:srcRect b="0" l="10273" r="10273" t="0"/>
          <a:stretch/>
        </p:blipFill>
        <p:spPr>
          <a:xfrm>
            <a:off x="9308900" y="3206701"/>
            <a:ext cx="1644300" cy="1564200"/>
          </a:xfrm>
          <a:prstGeom prst="ellipse">
            <a:avLst/>
          </a:prstGeom>
          <a:noFill/>
          <a:ln cap="flat" cmpd="sng" w="38100">
            <a:solidFill>
              <a:srgbClr val="FFFFFF"/>
            </a:solidFill>
            <a:prstDash val="solid"/>
            <a:round/>
            <a:headEnd len="sm" w="sm" type="none"/>
            <a:tailEnd len="sm" w="sm" type="none"/>
          </a:ln>
        </p:spPr>
      </p:pic>
      <p:sp>
        <p:nvSpPr>
          <p:cNvPr id="281" name="Google Shape;281;g2b2f65cc513_0_243"/>
          <p:cNvSpPr txBox="1"/>
          <p:nvPr/>
        </p:nvSpPr>
        <p:spPr>
          <a:xfrm>
            <a:off x="3437750" y="3620150"/>
            <a:ext cx="3618000" cy="12351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Twenty-five DHL volunteers in Panama  </a:t>
            </a:r>
            <a:r>
              <a:rPr lang="es-ES" sz="1100">
                <a:solidFill>
                  <a:schemeClr val="dk1"/>
                </a:solidFill>
                <a:latin typeface="Lato"/>
                <a:ea typeface="Lato"/>
                <a:cs typeface="Lato"/>
                <a:sym typeface="Lato"/>
              </a:rPr>
              <a:t>welcomed</a:t>
            </a:r>
            <a:r>
              <a:rPr lang="es-ES" sz="1100">
                <a:solidFill>
                  <a:schemeClr val="dk1"/>
                </a:solidFill>
                <a:latin typeface="Lato"/>
                <a:ea typeface="Lato"/>
                <a:cs typeface="Lato"/>
                <a:sym typeface="Lato"/>
              </a:rPr>
              <a:t> students to DHL Aviation, DHL Express, and DHL Global for a variety of activities. These included a </a:t>
            </a:r>
            <a:r>
              <a:rPr b="1" lang="es-ES" sz="1100">
                <a:solidFill>
                  <a:schemeClr val="dk1"/>
                </a:solidFill>
                <a:latin typeface="Lato"/>
                <a:ea typeface="Lato"/>
                <a:cs typeface="Lato"/>
                <a:sym typeface="Lato"/>
              </a:rPr>
              <a:t>mentoring program, a day of job shadowing</a:t>
            </a:r>
            <a:r>
              <a:rPr lang="es-ES" sz="1100">
                <a:solidFill>
                  <a:schemeClr val="dk1"/>
                </a:solidFill>
                <a:latin typeface="Lato"/>
                <a:ea typeface="Lato"/>
                <a:cs typeface="Lato"/>
                <a:sym typeface="Lato"/>
              </a:rPr>
              <a:t>, and three workshops covering resumes, job interviews, finding one’s passion, and using Excel.</a:t>
            </a:r>
            <a:endParaRPr b="0" i="0" sz="1100" u="none" cap="none" strike="noStrike">
              <a:solidFill>
                <a:schemeClr val="dk1"/>
              </a:solidFill>
              <a:latin typeface="Lato"/>
              <a:ea typeface="Lato"/>
              <a:cs typeface="Lato"/>
              <a:sym typeface="Lato"/>
            </a:endParaRPr>
          </a:p>
        </p:txBody>
      </p:sp>
      <p:sp>
        <p:nvSpPr>
          <p:cNvPr id="282" name="Google Shape;282;g2b2f65cc513_0_243"/>
          <p:cNvSpPr txBox="1"/>
          <p:nvPr/>
        </p:nvSpPr>
        <p:spPr>
          <a:xfrm>
            <a:off x="3447907" y="3372975"/>
            <a:ext cx="9900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Panama</a:t>
            </a:r>
            <a:endParaRPr b="1" i="0" sz="1200" u="none" cap="none" strike="noStrike">
              <a:solidFill>
                <a:srgbClr val="E69740"/>
              </a:solidFill>
              <a:latin typeface="Montserrat"/>
              <a:ea typeface="Montserrat"/>
              <a:cs typeface="Montserrat"/>
              <a:sym typeface="Montserrat"/>
            </a:endParaRPr>
          </a:p>
        </p:txBody>
      </p:sp>
      <p:sp>
        <p:nvSpPr>
          <p:cNvPr id="283" name="Google Shape;283;g2b2f65cc513_0_243"/>
          <p:cNvSpPr txBox="1"/>
          <p:nvPr/>
        </p:nvSpPr>
        <p:spPr>
          <a:xfrm>
            <a:off x="396541" y="6111523"/>
            <a:ext cx="8136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extLst>
                  <a:ext uri="http://customooxmlschemas.google.com/">
                    <go:slidesCustomData xmlns:go="http://customooxmlschemas.google.com/" textRoundtripDataId="17"/>
                  </a:ext>
                </a:extLst>
              </a:rPr>
              <a:t>DHL volunteers engaged with students in cities across Colombia: Medellín, Barranquilla, Cali,  and Bogotá.</a:t>
            </a:r>
            <a:endParaRPr b="0" i="1" sz="800" u="none" cap="none" strike="noStrike">
              <a:solidFill>
                <a:srgbClr val="3F3F3F"/>
              </a:solidFill>
              <a:latin typeface="Lato"/>
              <a:ea typeface="Lato"/>
              <a:cs typeface="Lato"/>
              <a:sym typeface="Lato"/>
            </a:endParaRPr>
          </a:p>
        </p:txBody>
      </p:sp>
      <p:sp>
        <p:nvSpPr>
          <p:cNvPr id="284" name="Google Shape;284;g2b2f65cc513_0_243"/>
          <p:cNvSpPr txBox="1"/>
          <p:nvPr/>
        </p:nvSpPr>
        <p:spPr>
          <a:xfrm>
            <a:off x="7271525" y="4878400"/>
            <a:ext cx="4273200" cy="10404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On a visit to DHL’s ITS office, 26 students from SMK Shah Alam, a local high school,  </a:t>
            </a:r>
            <a:r>
              <a:rPr b="1" lang="es-ES" sz="1100">
                <a:solidFill>
                  <a:schemeClr val="dk1"/>
                </a:solidFill>
                <a:highlight>
                  <a:srgbClr val="FFFFFF"/>
                </a:highlight>
                <a:latin typeface="Lato"/>
                <a:ea typeface="Lato"/>
                <a:cs typeface="Lato"/>
                <a:sym typeface="Lato"/>
              </a:rPr>
              <a:t>learned about the role of IT solutions </a:t>
            </a:r>
            <a:r>
              <a:rPr lang="es-ES" sz="1100">
                <a:solidFill>
                  <a:schemeClr val="dk1"/>
                </a:solidFill>
                <a:highlight>
                  <a:srgbClr val="FFFFFF"/>
                </a:highlight>
                <a:latin typeface="Lato"/>
                <a:ea typeface="Lato"/>
                <a:cs typeface="Lato"/>
                <a:sym typeface="Lato"/>
              </a:rPr>
              <a:t>in tracking the supply chain, the facilities in the office, and the </a:t>
            </a:r>
            <a:r>
              <a:rPr lang="es-ES" sz="1100">
                <a:solidFill>
                  <a:schemeClr val="dk1"/>
                </a:solidFill>
                <a:highlight>
                  <a:srgbClr val="FFFFFF"/>
                </a:highlight>
                <a:latin typeface="Lato"/>
                <a:ea typeface="Lato"/>
                <a:cs typeface="Lato"/>
                <a:sym typeface="Lato"/>
              </a:rPr>
              <a:t>experience</a:t>
            </a:r>
            <a:r>
              <a:rPr lang="es-ES" sz="1100">
                <a:solidFill>
                  <a:schemeClr val="dk1"/>
                </a:solidFill>
                <a:highlight>
                  <a:srgbClr val="FFFFFF"/>
                </a:highlight>
                <a:latin typeface="Lato"/>
                <a:ea typeface="Lato"/>
                <a:cs typeface="Lato"/>
                <a:sym typeface="Lato"/>
              </a:rPr>
              <a:t> of employees. Students also explored what </a:t>
            </a:r>
            <a:r>
              <a:rPr lang="es-ES" sz="1100">
                <a:solidFill>
                  <a:schemeClr val="dk1"/>
                </a:solidFill>
                <a:highlight>
                  <a:srgbClr val="FFFFFF"/>
                </a:highlight>
                <a:latin typeface="Lato"/>
                <a:ea typeface="Lato"/>
                <a:cs typeface="Lato"/>
                <a:sym typeface="Lato"/>
              </a:rPr>
              <a:t>their</a:t>
            </a:r>
            <a:r>
              <a:rPr lang="es-ES" sz="1100">
                <a:solidFill>
                  <a:schemeClr val="dk1"/>
                </a:solidFill>
                <a:highlight>
                  <a:srgbClr val="FFFFFF"/>
                </a:highlight>
                <a:latin typeface="Lato"/>
                <a:ea typeface="Lato"/>
                <a:cs typeface="Lato"/>
                <a:sym typeface="Lato"/>
              </a:rPr>
              <a:t> own futures might look like by </a:t>
            </a:r>
            <a:r>
              <a:rPr b="1" lang="es-ES" sz="1100">
                <a:solidFill>
                  <a:schemeClr val="dk1"/>
                </a:solidFill>
                <a:highlight>
                  <a:srgbClr val="FFFFFF"/>
                </a:highlight>
                <a:latin typeface="Lato"/>
                <a:ea typeface="Lato"/>
                <a:cs typeface="Lato"/>
                <a:sym typeface="Lato"/>
              </a:rPr>
              <a:t>interviewing their mentors about their own career journeys</a:t>
            </a:r>
            <a:r>
              <a:rPr lang="es-ES" sz="1100">
                <a:solidFill>
                  <a:schemeClr val="dk1"/>
                </a:solidFill>
                <a:highlight>
                  <a:srgbClr val="FFFFFF"/>
                </a:highlight>
                <a:latin typeface="Lato"/>
                <a:ea typeface="Lato"/>
                <a:cs typeface="Lato"/>
                <a:sym typeface="Lato"/>
              </a:rPr>
              <a:t>.</a:t>
            </a:r>
            <a:endParaRPr sz="1100">
              <a:solidFill>
                <a:schemeClr val="dk1"/>
              </a:solidFill>
              <a:latin typeface="Lato"/>
              <a:ea typeface="Lato"/>
              <a:cs typeface="Lato"/>
              <a:sym typeface="Lato"/>
            </a:endParaRPr>
          </a:p>
        </p:txBody>
      </p:sp>
      <p:sp>
        <p:nvSpPr>
          <p:cNvPr id="285" name="Google Shape;285;g2b2f65cc513_0_243"/>
          <p:cNvSpPr txBox="1"/>
          <p:nvPr/>
        </p:nvSpPr>
        <p:spPr>
          <a:xfrm>
            <a:off x="7271534" y="4601506"/>
            <a:ext cx="26160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Malaysia</a:t>
            </a:r>
            <a:endParaRPr b="1" i="0" sz="1200" u="none" cap="none" strike="noStrike">
              <a:solidFill>
                <a:srgbClr val="E69740"/>
              </a:solidFill>
              <a:latin typeface="Montserrat"/>
              <a:ea typeface="Montserrat"/>
              <a:cs typeface="Montserrat"/>
              <a:sym typeface="Montserrat"/>
            </a:endParaRPr>
          </a:p>
        </p:txBody>
      </p:sp>
      <p:sp>
        <p:nvSpPr>
          <p:cNvPr id="286" name="Google Shape;286;g2b2f65cc513_0_243"/>
          <p:cNvSpPr txBox="1"/>
          <p:nvPr/>
        </p:nvSpPr>
        <p:spPr>
          <a:xfrm>
            <a:off x="3447888" y="2128123"/>
            <a:ext cx="3618000" cy="12351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In four cities across Colombia, </a:t>
            </a:r>
            <a:r>
              <a:rPr b="1" lang="es-ES" sz="1100">
                <a:solidFill>
                  <a:schemeClr val="dk1"/>
                </a:solidFill>
                <a:latin typeface="Lato"/>
                <a:ea typeface="Lato"/>
                <a:cs typeface="Lato"/>
                <a:sym typeface="Lato"/>
              </a:rPr>
              <a:t>68 DHL volunteers</a:t>
            </a:r>
            <a:r>
              <a:rPr lang="es-ES" sz="1100">
                <a:solidFill>
                  <a:schemeClr val="dk1"/>
                </a:solidFill>
                <a:latin typeface="Lato"/>
                <a:ea typeface="Lato"/>
                <a:cs typeface="Lato"/>
                <a:sym typeface="Lato"/>
              </a:rPr>
              <a:t> </a:t>
            </a:r>
            <a:r>
              <a:rPr lang="es-ES" sz="1100">
                <a:solidFill>
                  <a:schemeClr val="dk1"/>
                </a:solidFill>
                <a:latin typeface="Lato"/>
                <a:ea typeface="Lato"/>
                <a:cs typeface="Lato"/>
                <a:sym typeface="Lato"/>
              </a:rPr>
              <a:t>conducted</a:t>
            </a:r>
            <a:r>
              <a:rPr lang="es-ES" sz="1100">
                <a:solidFill>
                  <a:schemeClr val="dk1"/>
                </a:solidFill>
                <a:latin typeface="Lato"/>
                <a:ea typeface="Lato"/>
                <a:cs typeface="Lato"/>
                <a:sym typeface="Lato"/>
              </a:rPr>
              <a:t> office and school visits with </a:t>
            </a:r>
            <a:r>
              <a:rPr b="1" lang="es-ES" sz="1100">
                <a:solidFill>
                  <a:schemeClr val="dk1"/>
                </a:solidFill>
                <a:latin typeface="Lato"/>
                <a:ea typeface="Lato"/>
                <a:cs typeface="Lato"/>
                <a:sym typeface="Lato"/>
              </a:rPr>
              <a:t>199 10th- and 11th-grade students</a:t>
            </a:r>
            <a:r>
              <a:rPr lang="es-ES" sz="1100">
                <a:solidFill>
                  <a:schemeClr val="dk1"/>
                </a:solidFill>
                <a:latin typeface="Lato"/>
                <a:ea typeface="Lato"/>
                <a:cs typeface="Lato"/>
                <a:sym typeface="Lato"/>
              </a:rPr>
              <a:t>. Over the course of 10 engagements, volunteers helped to strengthen student’s employability skills and highlight the possibility of future careers in logistics. </a:t>
            </a:r>
            <a:endParaRPr b="0" i="0" sz="1100" u="none" cap="none" strike="noStrike">
              <a:solidFill>
                <a:schemeClr val="dk1"/>
              </a:solidFill>
              <a:latin typeface="Lato"/>
              <a:ea typeface="Lato"/>
              <a:cs typeface="Lato"/>
              <a:sym typeface="Lato"/>
            </a:endParaRPr>
          </a:p>
        </p:txBody>
      </p:sp>
      <p:sp>
        <p:nvSpPr>
          <p:cNvPr id="287" name="Google Shape;287;g2b2f65cc513_0_243"/>
          <p:cNvSpPr txBox="1"/>
          <p:nvPr/>
        </p:nvSpPr>
        <p:spPr>
          <a:xfrm>
            <a:off x="3417759" y="1867550"/>
            <a:ext cx="26160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Colombia</a:t>
            </a:r>
            <a:endParaRPr b="1" i="0" sz="1200" u="none" cap="none" strike="noStrike">
              <a:solidFill>
                <a:srgbClr val="E69740"/>
              </a:solidFill>
              <a:latin typeface="Montserrat"/>
              <a:ea typeface="Montserrat"/>
              <a:cs typeface="Montserrat"/>
              <a:sym typeface="Montserrat"/>
            </a:endParaRPr>
          </a:p>
        </p:txBody>
      </p:sp>
      <p:pic>
        <p:nvPicPr>
          <p:cNvPr id="288" name="Google Shape;288;g2b2f65cc513_0_243"/>
          <p:cNvPicPr preferRelativeResize="0"/>
          <p:nvPr/>
        </p:nvPicPr>
        <p:blipFill rotWithShape="1">
          <a:blip r:embed="rId5">
            <a:alphaModFix/>
          </a:blip>
          <a:srcRect b="0" l="28366" r="28366" t="0"/>
          <a:stretch/>
        </p:blipFill>
        <p:spPr>
          <a:xfrm>
            <a:off x="623900" y="2028750"/>
            <a:ext cx="2235300" cy="3920100"/>
          </a:xfrm>
          <a:prstGeom prst="roundRect">
            <a:avLst>
              <a:gd fmla="val 16667" name="adj"/>
            </a:avLst>
          </a:prstGeom>
          <a:noFill/>
          <a:ln>
            <a:noFill/>
          </a:ln>
        </p:spPr>
      </p:pic>
      <p:pic>
        <p:nvPicPr>
          <p:cNvPr id="289" name="Google Shape;289;g2b2f65cc513_0_243"/>
          <p:cNvPicPr preferRelativeResize="0"/>
          <p:nvPr/>
        </p:nvPicPr>
        <p:blipFill rotWithShape="1">
          <a:blip r:embed="rId6">
            <a:alphaModFix/>
          </a:blip>
          <a:srcRect b="11383" l="0" r="0" t="11383"/>
          <a:stretch/>
        </p:blipFill>
        <p:spPr>
          <a:xfrm>
            <a:off x="7501475" y="2242745"/>
            <a:ext cx="2156100" cy="1982100"/>
          </a:xfrm>
          <a:prstGeom prst="ellipse">
            <a:avLst/>
          </a:prstGeom>
          <a:noFill/>
          <a:ln cap="flat" cmpd="sng" w="38100">
            <a:solidFill>
              <a:srgbClr val="FFFFFF"/>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g1efbede51fe_0_6"/>
          <p:cNvSpPr txBox="1"/>
          <p:nvPr/>
        </p:nvSpPr>
        <p:spPr>
          <a:xfrm>
            <a:off x="623900" y="847275"/>
            <a:ext cx="10909200" cy="9543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s-ES" sz="2800">
                <a:solidFill>
                  <a:srgbClr val="3F3F3F"/>
                </a:solidFill>
                <a:latin typeface="Montserrat"/>
                <a:ea typeface="Montserrat"/>
                <a:cs typeface="Montserrat"/>
                <a:sym typeface="Montserrat"/>
              </a:rPr>
              <a:t>Cultivating students’ self-awareness</a:t>
            </a:r>
            <a:r>
              <a:rPr lang="es-ES" sz="2800">
                <a:solidFill>
                  <a:srgbClr val="3F3F3F"/>
                </a:solidFill>
                <a:latin typeface="Montserrat"/>
                <a:ea typeface="Montserrat"/>
                <a:cs typeface="Montserrat"/>
                <a:sym typeface="Montserrat"/>
              </a:rPr>
              <a:t>, leadership development, and professional skills</a:t>
            </a:r>
            <a:endParaRPr b="1" i="0" sz="1400" u="none" cap="none" strike="noStrike">
              <a:solidFill>
                <a:srgbClr val="000000"/>
              </a:solidFill>
              <a:latin typeface="Arial"/>
              <a:ea typeface="Arial"/>
              <a:cs typeface="Arial"/>
              <a:sym typeface="Arial"/>
            </a:endParaRPr>
          </a:p>
        </p:txBody>
      </p:sp>
      <p:sp>
        <p:nvSpPr>
          <p:cNvPr id="296" name="Google Shape;296;g1efbede51fe_0_6"/>
          <p:cNvSpPr txBox="1"/>
          <p:nvPr/>
        </p:nvSpPr>
        <p:spPr>
          <a:xfrm>
            <a:off x="623900" y="1801575"/>
            <a:ext cx="10789800" cy="6219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lang="es-ES" sz="1600">
                <a:solidFill>
                  <a:schemeClr val="dk1"/>
                </a:solidFill>
                <a:latin typeface="Lato"/>
                <a:ea typeface="Lato"/>
                <a:cs typeface="Lato"/>
                <a:sym typeface="Lato"/>
              </a:rPr>
              <a:t>Through their guidance and instruction, </a:t>
            </a:r>
            <a:r>
              <a:rPr b="0" i="0" lang="es-ES" sz="1600" u="none" cap="none">
                <a:solidFill>
                  <a:schemeClr val="dk1"/>
                </a:solidFill>
                <a:latin typeface="Lato"/>
                <a:ea typeface="Lato"/>
                <a:cs typeface="Lato"/>
                <a:sym typeface="Lato"/>
              </a:rPr>
              <a:t>DHL</a:t>
            </a:r>
            <a:r>
              <a:rPr lang="es-ES" sz="1600">
                <a:solidFill>
                  <a:schemeClr val="dk1"/>
                </a:solidFill>
                <a:latin typeface="Lato"/>
                <a:ea typeface="Lato"/>
                <a:cs typeface="Lato"/>
                <a:sym typeface="Lato"/>
              </a:rPr>
              <a:t> volunteers helped students engage in self-reflection and grow their aspirations for what their futures may hold—from university to the workplace. </a:t>
            </a:r>
            <a:endParaRPr b="0" i="0" sz="1600" u="none" cap="none">
              <a:solidFill>
                <a:schemeClr val="dk1"/>
              </a:solidFill>
              <a:highlight>
                <a:srgbClr val="FFFF00"/>
              </a:highlight>
              <a:latin typeface="Lato"/>
              <a:ea typeface="Lato"/>
              <a:cs typeface="Lato"/>
              <a:sym typeface="Lato"/>
            </a:endParaRPr>
          </a:p>
        </p:txBody>
      </p:sp>
      <p:sp>
        <p:nvSpPr>
          <p:cNvPr id="297" name="Google Shape;297;g1efbede51fe_0_6"/>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latin typeface="Arial"/>
              <a:ea typeface="Arial"/>
              <a:cs typeface="Arial"/>
              <a:sym typeface="Arial"/>
            </a:endParaRPr>
          </a:p>
        </p:txBody>
      </p:sp>
      <p:sp>
        <p:nvSpPr>
          <p:cNvPr id="298" name="Google Shape;298;g1efbede51fe_0_6"/>
          <p:cNvSpPr txBox="1"/>
          <p:nvPr/>
        </p:nvSpPr>
        <p:spPr>
          <a:xfrm>
            <a:off x="606200" y="3013275"/>
            <a:ext cx="2393700" cy="21423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DHL volunteers helped students increase their </a:t>
            </a:r>
            <a:r>
              <a:rPr b="1" lang="es-ES" sz="1100">
                <a:solidFill>
                  <a:schemeClr val="dk1"/>
                </a:solidFill>
                <a:highlight>
                  <a:srgbClr val="FFFFFF"/>
                </a:highlight>
                <a:latin typeface="Lato"/>
                <a:ea typeface="Lato"/>
                <a:cs typeface="Lato"/>
                <a:sym typeface="Lato"/>
              </a:rPr>
              <a:t>s</a:t>
            </a:r>
            <a:r>
              <a:rPr b="1" lang="es-ES" sz="1100">
                <a:solidFill>
                  <a:schemeClr val="dk1"/>
                </a:solidFill>
                <a:highlight>
                  <a:srgbClr val="FFFFFF"/>
                </a:highlight>
                <a:latin typeface="Lato"/>
                <a:ea typeface="Lato"/>
                <a:cs typeface="Lato"/>
                <a:sym typeface="Lato"/>
              </a:rPr>
              <a:t>elf-awareness</a:t>
            </a:r>
            <a:r>
              <a:rPr lang="es-ES" sz="1100">
                <a:solidFill>
                  <a:schemeClr val="dk1"/>
                </a:solidFill>
                <a:highlight>
                  <a:srgbClr val="FFFFFF"/>
                </a:highlight>
                <a:latin typeface="Lato"/>
                <a:ea typeface="Lato"/>
                <a:cs typeface="Lato"/>
                <a:sym typeface="Lato"/>
              </a:rPr>
              <a:t>, improve their </a:t>
            </a:r>
            <a:r>
              <a:rPr b="1" lang="es-ES" sz="1100">
                <a:solidFill>
                  <a:schemeClr val="dk1"/>
                </a:solidFill>
                <a:highlight>
                  <a:srgbClr val="FFFFFF"/>
                </a:highlight>
                <a:latin typeface="Lato"/>
                <a:ea typeface="Lato"/>
                <a:cs typeface="Lato"/>
                <a:sym typeface="Lato"/>
              </a:rPr>
              <a:t>c</a:t>
            </a:r>
            <a:r>
              <a:rPr b="1" lang="es-ES" sz="1100">
                <a:solidFill>
                  <a:schemeClr val="dk1"/>
                </a:solidFill>
                <a:highlight>
                  <a:srgbClr val="FFFFFF"/>
                </a:highlight>
                <a:latin typeface="Lato"/>
                <a:ea typeface="Lato"/>
                <a:cs typeface="Lato"/>
                <a:sym typeface="Lato"/>
              </a:rPr>
              <a:t>ollaboration skills</a:t>
            </a:r>
            <a:r>
              <a:rPr lang="es-ES" sz="1100">
                <a:solidFill>
                  <a:schemeClr val="dk1"/>
                </a:solidFill>
                <a:highlight>
                  <a:srgbClr val="FFFFFF"/>
                </a:highlight>
                <a:latin typeface="Lato"/>
                <a:ea typeface="Lato"/>
                <a:cs typeface="Lato"/>
                <a:sym typeface="Lato"/>
              </a:rPr>
              <a:t>, adapt to different social contexts.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1000"/>
              </a:spcBef>
              <a:spcAft>
                <a:spcPts val="1000"/>
              </a:spcAft>
              <a:buClr>
                <a:schemeClr val="dk1"/>
              </a:buClr>
              <a:buSzPts val="1100"/>
              <a:buFont typeface="Arial"/>
              <a:buNone/>
            </a:pPr>
            <a:r>
              <a:rPr lang="es-ES" sz="1100">
                <a:solidFill>
                  <a:schemeClr val="dk1"/>
                </a:solidFill>
                <a:highlight>
                  <a:srgbClr val="FFFFFF"/>
                </a:highlight>
                <a:latin typeface="Lato"/>
                <a:ea typeface="Lato"/>
                <a:cs typeface="Lato"/>
                <a:sym typeface="Lato"/>
              </a:rPr>
              <a:t>Through </a:t>
            </a:r>
            <a:r>
              <a:rPr b="1" lang="es-ES" sz="1100">
                <a:solidFill>
                  <a:schemeClr val="dk1"/>
                </a:solidFill>
                <a:highlight>
                  <a:srgbClr val="FFFFFF"/>
                </a:highlight>
                <a:latin typeface="Lato"/>
                <a:ea typeface="Lato"/>
                <a:cs typeface="Lato"/>
                <a:sym typeface="Lato"/>
              </a:rPr>
              <a:t>activities like mind mapping</a:t>
            </a:r>
            <a:r>
              <a:rPr lang="es-ES" sz="1100">
                <a:solidFill>
                  <a:schemeClr val="dk1"/>
                </a:solidFill>
                <a:highlight>
                  <a:srgbClr val="FFFFFF"/>
                </a:highlight>
                <a:latin typeface="Lato"/>
                <a:ea typeface="Lato"/>
                <a:cs typeface="Lato"/>
                <a:sym typeface="Lato"/>
              </a:rPr>
              <a:t>, </a:t>
            </a:r>
            <a:r>
              <a:rPr lang="es-ES" sz="1100">
                <a:solidFill>
                  <a:schemeClr val="dk1"/>
                </a:solidFill>
                <a:highlight>
                  <a:srgbClr val="FFFFFF"/>
                </a:highlight>
                <a:latin typeface="Lato"/>
                <a:ea typeface="Lato"/>
                <a:cs typeface="Lato"/>
                <a:sym typeface="Lato"/>
              </a:rPr>
              <a:t>volunteers</a:t>
            </a:r>
            <a:r>
              <a:rPr lang="es-ES" sz="1100">
                <a:solidFill>
                  <a:schemeClr val="dk1"/>
                </a:solidFill>
                <a:highlight>
                  <a:srgbClr val="FFFFFF"/>
                </a:highlight>
                <a:latin typeface="Lato"/>
                <a:ea typeface="Lato"/>
                <a:cs typeface="Lato"/>
                <a:sym typeface="Lato"/>
              </a:rPr>
              <a:t> guided students in writing CVs and interviewing, and helped them to explore various topics related to success in                                                    the workplace. </a:t>
            </a:r>
            <a:endParaRPr sz="1100">
              <a:solidFill>
                <a:schemeClr val="accent1"/>
              </a:solidFill>
              <a:latin typeface="Lato"/>
              <a:ea typeface="Lato"/>
              <a:cs typeface="Lato"/>
              <a:sym typeface="Lato"/>
            </a:endParaRPr>
          </a:p>
        </p:txBody>
      </p:sp>
      <p:sp>
        <p:nvSpPr>
          <p:cNvPr id="299" name="Google Shape;299;g1efbede51fe_0_6"/>
          <p:cNvSpPr txBox="1"/>
          <p:nvPr/>
        </p:nvSpPr>
        <p:spPr>
          <a:xfrm>
            <a:off x="606214" y="2736375"/>
            <a:ext cx="36423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Denmark</a:t>
            </a:r>
            <a:endParaRPr b="1" i="0" sz="1200" u="none" cap="none" strike="noStrike">
              <a:solidFill>
                <a:srgbClr val="E69740"/>
              </a:solidFill>
              <a:latin typeface="Montserrat"/>
              <a:ea typeface="Montserrat"/>
              <a:cs typeface="Montserrat"/>
              <a:sym typeface="Montserrat"/>
            </a:endParaRPr>
          </a:p>
        </p:txBody>
      </p:sp>
      <p:sp>
        <p:nvSpPr>
          <p:cNvPr id="300" name="Google Shape;300;g1efbede51fe_0_6"/>
          <p:cNvSpPr txBox="1"/>
          <p:nvPr/>
        </p:nvSpPr>
        <p:spPr>
          <a:xfrm>
            <a:off x="3071297" y="2736370"/>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Paraguay</a:t>
            </a:r>
            <a:endParaRPr b="1" i="0" sz="1200" u="none" cap="none" strike="noStrike">
              <a:solidFill>
                <a:srgbClr val="E69740"/>
              </a:solidFill>
              <a:latin typeface="Montserrat"/>
              <a:ea typeface="Montserrat"/>
              <a:cs typeface="Montserrat"/>
              <a:sym typeface="Montserrat"/>
            </a:endParaRPr>
          </a:p>
        </p:txBody>
      </p:sp>
      <p:sp>
        <p:nvSpPr>
          <p:cNvPr id="301" name="Google Shape;301;g1efbede51fe_0_6"/>
          <p:cNvSpPr txBox="1"/>
          <p:nvPr/>
        </p:nvSpPr>
        <p:spPr>
          <a:xfrm>
            <a:off x="3071300" y="3013275"/>
            <a:ext cx="2941800" cy="6510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An enriching, experiential workshop with DHL volunteers helped students in their last two years of high school </a:t>
            </a:r>
            <a:r>
              <a:rPr b="1" lang="es-ES" sz="1100">
                <a:solidFill>
                  <a:schemeClr val="dk1"/>
                </a:solidFill>
                <a:highlight>
                  <a:srgbClr val="FFFFFF"/>
                </a:highlight>
                <a:latin typeface="Lato"/>
                <a:ea typeface="Lato"/>
                <a:cs typeface="Lato"/>
                <a:sym typeface="Lato"/>
              </a:rPr>
              <a:t>reflect on their student </a:t>
            </a:r>
            <a:endParaRPr b="1" sz="1100">
              <a:solidFill>
                <a:srgbClr val="9900FF"/>
              </a:solidFill>
              <a:latin typeface="Lato"/>
              <a:ea typeface="Lato"/>
              <a:cs typeface="Lato"/>
              <a:sym typeface="Lato"/>
            </a:endParaRPr>
          </a:p>
        </p:txBody>
      </p:sp>
      <p:sp>
        <p:nvSpPr>
          <p:cNvPr id="302" name="Google Shape;302;g1efbede51fe_0_6"/>
          <p:cNvSpPr txBox="1"/>
          <p:nvPr/>
        </p:nvSpPr>
        <p:spPr>
          <a:xfrm>
            <a:off x="7667675" y="3013275"/>
            <a:ext cx="2531100" cy="18192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Fifteen DHL volunteers offered</a:t>
            </a:r>
            <a:r>
              <a:rPr b="1" lang="es-ES" sz="1100">
                <a:solidFill>
                  <a:schemeClr val="dk1"/>
                </a:solidFill>
                <a:highlight>
                  <a:srgbClr val="FFFFFF"/>
                </a:highlight>
                <a:latin typeface="Lato"/>
                <a:ea typeface="Lato"/>
                <a:cs typeface="Lato"/>
                <a:sym typeface="Lato"/>
              </a:rPr>
              <a:t> 65 students</a:t>
            </a:r>
            <a:r>
              <a:rPr lang="es-ES" sz="1100">
                <a:solidFill>
                  <a:schemeClr val="dk1"/>
                </a:solidFill>
                <a:highlight>
                  <a:srgbClr val="FFFFFF"/>
                </a:highlight>
                <a:latin typeface="Lato"/>
                <a:ea typeface="Lato"/>
                <a:cs typeface="Lato"/>
                <a:sym typeface="Lato"/>
              </a:rPr>
              <a:t> insight into the variety of career opportunities available at DHL facilities. Volunteers </a:t>
            </a:r>
            <a:r>
              <a:rPr b="1" lang="es-ES" sz="1100">
                <a:solidFill>
                  <a:schemeClr val="dk1"/>
                </a:solidFill>
                <a:highlight>
                  <a:srgbClr val="FFFFFF"/>
                </a:highlight>
                <a:latin typeface="Lato"/>
                <a:ea typeface="Lato"/>
                <a:cs typeface="Lato"/>
                <a:sym typeface="Lato"/>
              </a:rPr>
              <a:t>drew connections between students’ schooling and their future careers</a:t>
            </a:r>
            <a:r>
              <a:rPr lang="es-ES" sz="1100">
                <a:solidFill>
                  <a:schemeClr val="dk1"/>
                </a:solidFill>
                <a:highlight>
                  <a:srgbClr val="FFFFFF"/>
                </a:highlight>
                <a:latin typeface="Lato"/>
                <a:ea typeface="Lato"/>
                <a:cs typeface="Lato"/>
                <a:sym typeface="Lato"/>
              </a:rPr>
              <a:t>, discussing what they might need to study, what soft and hard skills are needed, and the complexities that arise within different kinds of work.</a:t>
            </a:r>
            <a:endParaRPr i="1" sz="1100" u="none" cap="none" strike="noStrike">
              <a:solidFill>
                <a:schemeClr val="accent1"/>
              </a:solidFill>
              <a:latin typeface="Lato"/>
              <a:ea typeface="Lato"/>
              <a:cs typeface="Lato"/>
              <a:sym typeface="Lato"/>
            </a:endParaRPr>
          </a:p>
        </p:txBody>
      </p:sp>
      <p:sp>
        <p:nvSpPr>
          <p:cNvPr id="303" name="Google Shape;303;g1efbede51fe_0_6"/>
          <p:cNvSpPr txBox="1"/>
          <p:nvPr/>
        </p:nvSpPr>
        <p:spPr>
          <a:xfrm>
            <a:off x="7667664" y="2736370"/>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Ecuador</a:t>
            </a:r>
            <a:endParaRPr b="1" i="0" sz="1200" u="none" cap="none" strike="noStrike">
              <a:solidFill>
                <a:srgbClr val="E69740"/>
              </a:solidFill>
              <a:latin typeface="Montserrat"/>
              <a:ea typeface="Montserrat"/>
              <a:cs typeface="Montserrat"/>
              <a:sym typeface="Montserrat"/>
            </a:endParaRPr>
          </a:p>
        </p:txBody>
      </p:sp>
      <p:pic>
        <p:nvPicPr>
          <p:cNvPr id="304" name="Google Shape;304;g1efbede51fe_0_6"/>
          <p:cNvPicPr preferRelativeResize="0"/>
          <p:nvPr/>
        </p:nvPicPr>
        <p:blipFill rotWithShape="1">
          <a:blip r:embed="rId4">
            <a:alphaModFix/>
          </a:blip>
          <a:srcRect b="0" l="11245" r="11253" t="0"/>
          <a:stretch/>
        </p:blipFill>
        <p:spPr>
          <a:xfrm>
            <a:off x="9970725" y="2553194"/>
            <a:ext cx="1440600" cy="1415100"/>
          </a:xfrm>
          <a:prstGeom prst="ellipse">
            <a:avLst/>
          </a:prstGeom>
          <a:noFill/>
          <a:ln>
            <a:noFill/>
          </a:ln>
        </p:spPr>
      </p:pic>
      <p:pic>
        <p:nvPicPr>
          <p:cNvPr id="305" name="Google Shape;305;g1efbede51fe_0_6"/>
          <p:cNvPicPr preferRelativeResize="0"/>
          <p:nvPr/>
        </p:nvPicPr>
        <p:blipFill rotWithShape="1">
          <a:blip r:embed="rId5">
            <a:alphaModFix/>
          </a:blip>
          <a:srcRect b="0" l="219" r="228" t="0"/>
          <a:stretch/>
        </p:blipFill>
        <p:spPr>
          <a:xfrm>
            <a:off x="1701799" y="4729025"/>
            <a:ext cx="1331400" cy="1285800"/>
          </a:xfrm>
          <a:prstGeom prst="ellipse">
            <a:avLst/>
          </a:prstGeom>
          <a:noFill/>
          <a:ln>
            <a:noFill/>
          </a:ln>
        </p:spPr>
      </p:pic>
      <p:sp>
        <p:nvSpPr>
          <p:cNvPr id="306" name="Google Shape;306;g1efbede51fe_0_6"/>
          <p:cNvSpPr txBox="1"/>
          <p:nvPr/>
        </p:nvSpPr>
        <p:spPr>
          <a:xfrm>
            <a:off x="7548200" y="4719925"/>
            <a:ext cx="3865500" cy="171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ES" sz="1100">
                <a:solidFill>
                  <a:schemeClr val="accent2"/>
                </a:solidFill>
                <a:highlight>
                  <a:srgbClr val="FFFFFF"/>
                </a:highlight>
                <a:latin typeface="Montserrat"/>
                <a:ea typeface="Montserrat"/>
                <a:cs typeface="Montserrat"/>
                <a:sym typeface="Montserrat"/>
              </a:rPr>
              <a:t>“The workshops given by DHL volunteers allowed me to have more clarity about what I want to do when I finish school. The session on university scholarships and defining our possible career helped me a lot to solve several doubts I had about the university. I was inspired by visiting the DHL facilities.” 		</a:t>
            </a:r>
            <a:endParaRPr b="1" sz="1100">
              <a:solidFill>
                <a:schemeClr val="accent2"/>
              </a:solidFill>
              <a:highlight>
                <a:srgbClr val="FFFFFF"/>
              </a:highlight>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a:t>
            </a:r>
            <a:r>
              <a:rPr b="1" lang="es-ES" sz="1100">
                <a:solidFill>
                  <a:schemeClr val="dk1"/>
                </a:solidFill>
                <a:latin typeface="Lato"/>
                <a:ea typeface="Lato"/>
                <a:cs typeface="Lato"/>
                <a:sym typeface="Lato"/>
              </a:rPr>
              <a:t>Student, </a:t>
            </a:r>
            <a:r>
              <a:rPr lang="es-ES" sz="1100">
                <a:solidFill>
                  <a:schemeClr val="dk1"/>
                </a:solidFill>
                <a:latin typeface="Lato"/>
                <a:ea typeface="Lato"/>
                <a:cs typeface="Lato"/>
                <a:sym typeface="Lato"/>
              </a:rPr>
              <a:t>Enseña Ecuador</a:t>
            </a:r>
            <a:r>
              <a:rPr lang="es-ES" sz="1100">
                <a:solidFill>
                  <a:schemeClr val="dk1"/>
                </a:solidFill>
                <a:latin typeface="Lato"/>
                <a:ea typeface="Lato"/>
                <a:cs typeface="Lato"/>
                <a:sym typeface="Lato"/>
              </a:rPr>
              <a:t>                   </a:t>
            </a:r>
            <a:endParaRPr b="1" sz="1100">
              <a:solidFill>
                <a:schemeClr val="accent2"/>
              </a:solidFill>
              <a:latin typeface="Montserrat"/>
              <a:ea typeface="Montserrat"/>
              <a:cs typeface="Montserrat"/>
              <a:sym typeface="Montserrat"/>
            </a:endParaRPr>
          </a:p>
        </p:txBody>
      </p:sp>
      <p:sp>
        <p:nvSpPr>
          <p:cNvPr id="307" name="Google Shape;307;g1efbede51fe_0_6"/>
          <p:cNvSpPr txBox="1"/>
          <p:nvPr/>
        </p:nvSpPr>
        <p:spPr>
          <a:xfrm>
            <a:off x="606200" y="5361800"/>
            <a:ext cx="11997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rPr>
              <a:t>Left to right: </a:t>
            </a:r>
            <a:endParaRPr i="1" sz="800">
              <a:solidFill>
                <a:srgbClr val="3F3F3F"/>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rPr>
              <a:t>Teach First </a:t>
            </a:r>
            <a:r>
              <a:rPr i="1" lang="es-ES" sz="800">
                <a:solidFill>
                  <a:srgbClr val="3F3F3F"/>
                </a:solidFill>
                <a:latin typeface="Lato"/>
                <a:ea typeface="Lato"/>
                <a:cs typeface="Lato"/>
                <a:sym typeface="Lato"/>
              </a:rPr>
              <a:t>Danmark</a:t>
            </a:r>
            <a:r>
              <a:rPr i="1" lang="es-ES" sz="800">
                <a:solidFill>
                  <a:srgbClr val="3F3F3F"/>
                </a:solidFill>
                <a:latin typeface="Lato"/>
                <a:ea typeface="Lato"/>
                <a:cs typeface="Lato"/>
                <a:sym typeface="Lato"/>
              </a:rPr>
              <a:t> teacher. GoTeach activity in Paraguay. DHL office visit in Quito, Ecuador</a:t>
            </a:r>
            <a:r>
              <a:rPr i="1" lang="es-ES" sz="800">
                <a:solidFill>
                  <a:srgbClr val="3F3F3F"/>
                </a:solidFill>
                <a:latin typeface="Lato"/>
                <a:ea typeface="Lato"/>
                <a:cs typeface="Lato"/>
                <a:sym typeface="Lato"/>
              </a:rPr>
              <a:t>.</a:t>
            </a:r>
            <a:endParaRPr b="0" i="1" sz="800" u="none" cap="none" strike="noStrike">
              <a:solidFill>
                <a:srgbClr val="3F3F3F"/>
              </a:solidFill>
              <a:latin typeface="Lato"/>
              <a:ea typeface="Lato"/>
              <a:cs typeface="Lato"/>
              <a:sym typeface="Lato"/>
            </a:endParaRPr>
          </a:p>
        </p:txBody>
      </p:sp>
      <p:sp>
        <p:nvSpPr>
          <p:cNvPr id="308" name="Google Shape;308;g1efbede51fe_0_6"/>
          <p:cNvSpPr txBox="1"/>
          <p:nvPr/>
        </p:nvSpPr>
        <p:spPr>
          <a:xfrm>
            <a:off x="2999900" y="3610300"/>
            <a:ext cx="4154400" cy="230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ES" sz="1100">
                <a:solidFill>
                  <a:schemeClr val="dk1"/>
                </a:solidFill>
                <a:highlight>
                  <a:srgbClr val="FFFFFF"/>
                </a:highlight>
                <a:latin typeface="Lato"/>
                <a:ea typeface="Lato"/>
                <a:cs typeface="Lato"/>
                <a:sym typeface="Lato"/>
              </a:rPr>
              <a:t>careers and connect them with their aspirations for                                their professional careers</a:t>
            </a:r>
            <a:r>
              <a:rPr lang="es-ES" sz="1100">
                <a:solidFill>
                  <a:schemeClr val="dk1"/>
                </a:solidFill>
                <a:highlight>
                  <a:srgbClr val="FFFFFF"/>
                </a:highlight>
                <a:latin typeface="Lato"/>
                <a:ea typeface="Lato"/>
                <a:cs typeface="Lato"/>
                <a:sym typeface="Lato"/>
              </a:rPr>
              <a:t>. This was especially fitting for 	students at this stage as they consider their transition beyond high school.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The workshop </a:t>
            </a:r>
            <a:r>
              <a:rPr b="1" lang="es-ES" sz="1100">
                <a:solidFill>
                  <a:schemeClr val="dk1"/>
                </a:solidFill>
                <a:highlight>
                  <a:srgbClr val="FFFFFF"/>
                </a:highlight>
                <a:latin typeface="Lato"/>
                <a:ea typeface="Lato"/>
                <a:cs typeface="Lato"/>
                <a:sym typeface="Lato"/>
              </a:rPr>
              <a:t>underscored the importance of continuing their education</a:t>
            </a:r>
            <a:r>
              <a:rPr lang="es-ES" sz="1100">
                <a:solidFill>
                  <a:schemeClr val="dk1"/>
                </a:solidFill>
                <a:highlight>
                  <a:srgbClr val="FFFFFF"/>
                </a:highlight>
                <a:latin typeface="Lato"/>
                <a:ea typeface="Lato"/>
                <a:cs typeface="Lato"/>
                <a:sym typeface="Lato"/>
              </a:rPr>
              <a:t>—at an age when school dropout rates are highest—in order to have greater future opportunities. DHL volunteers led activities to help the young people explore their career ambitions, begin developing necessary job-seeking skills, and experience a bit of the world of work.</a:t>
            </a:r>
            <a:endParaRPr sz="1100">
              <a:solidFill>
                <a:srgbClr val="9900FF"/>
              </a:solidFill>
              <a:latin typeface="Lato"/>
              <a:ea typeface="Lato"/>
              <a:cs typeface="Lato"/>
              <a:sym typeface="Lato"/>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309" name="Google Shape;309;g1efbede51fe_0_6"/>
          <p:cNvPicPr preferRelativeResize="0"/>
          <p:nvPr/>
        </p:nvPicPr>
        <p:blipFill rotWithShape="1">
          <a:blip r:embed="rId6">
            <a:alphaModFix/>
          </a:blip>
          <a:srcRect b="7627" l="0" r="0" t="7619"/>
          <a:stretch/>
        </p:blipFill>
        <p:spPr>
          <a:xfrm>
            <a:off x="6008325" y="2583975"/>
            <a:ext cx="1440600" cy="13914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66ed126b03_0_0"/>
          <p:cNvSpPr txBox="1"/>
          <p:nvPr/>
        </p:nvSpPr>
        <p:spPr>
          <a:xfrm>
            <a:off x="623900" y="847275"/>
            <a:ext cx="10576800" cy="9543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s-ES" sz="2800">
                <a:solidFill>
                  <a:srgbClr val="3F3F3F"/>
                </a:solidFill>
                <a:latin typeface="Montserrat"/>
                <a:ea typeface="Montserrat"/>
                <a:cs typeface="Montserrat"/>
                <a:sym typeface="Montserrat"/>
              </a:rPr>
              <a:t>Supporting </a:t>
            </a:r>
            <a:r>
              <a:rPr b="1" lang="es-ES" sz="2800">
                <a:solidFill>
                  <a:srgbClr val="3F3F3F"/>
                </a:solidFill>
                <a:latin typeface="Montserrat"/>
                <a:ea typeface="Montserrat"/>
                <a:cs typeface="Montserrat"/>
                <a:sym typeface="Montserrat"/>
              </a:rPr>
              <a:t>teacher </a:t>
            </a:r>
            <a:r>
              <a:rPr lang="es-ES" sz="2800">
                <a:solidFill>
                  <a:srgbClr val="3F3F3F"/>
                </a:solidFill>
                <a:latin typeface="Montserrat"/>
                <a:ea typeface="Montserrat"/>
                <a:cs typeface="Montserrat"/>
                <a:sym typeface="Montserrat"/>
              </a:rPr>
              <a:t>and </a:t>
            </a:r>
            <a:r>
              <a:rPr b="1" lang="es-ES" sz="2800">
                <a:solidFill>
                  <a:srgbClr val="3F3F3F"/>
                </a:solidFill>
                <a:latin typeface="Montserrat"/>
                <a:ea typeface="Montserrat"/>
                <a:cs typeface="Montserrat"/>
                <a:sym typeface="Montserrat"/>
              </a:rPr>
              <a:t>alumni</a:t>
            </a:r>
            <a:r>
              <a:rPr lang="es-ES" sz="2800">
                <a:solidFill>
                  <a:srgbClr val="3F3F3F"/>
                </a:solidFill>
                <a:latin typeface="Montserrat"/>
                <a:ea typeface="Montserrat"/>
                <a:cs typeface="Montserrat"/>
                <a:sym typeface="Montserrat"/>
              </a:rPr>
              <a:t> development through DHL-led </a:t>
            </a:r>
            <a:r>
              <a:rPr b="1" lang="es-ES" sz="2800">
                <a:solidFill>
                  <a:srgbClr val="3F3F3F"/>
                </a:solidFill>
                <a:latin typeface="Montserrat"/>
                <a:ea typeface="Montserrat"/>
                <a:cs typeface="Montserrat"/>
                <a:sym typeface="Montserrat"/>
              </a:rPr>
              <a:t>employability workshops</a:t>
            </a:r>
            <a:endParaRPr b="1" i="0" sz="1400" u="none" cap="none" strike="noStrike">
              <a:solidFill>
                <a:srgbClr val="000000"/>
              </a:solidFill>
              <a:latin typeface="Montserrat"/>
              <a:ea typeface="Montserrat"/>
              <a:cs typeface="Montserrat"/>
              <a:sym typeface="Montserrat"/>
            </a:endParaRPr>
          </a:p>
        </p:txBody>
      </p:sp>
      <p:sp>
        <p:nvSpPr>
          <p:cNvPr id="316" name="Google Shape;316;g266ed126b03_0_0"/>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highlight>
                <a:srgbClr val="FFFF00"/>
              </a:highlight>
              <a:latin typeface="Arial"/>
              <a:ea typeface="Arial"/>
              <a:cs typeface="Arial"/>
              <a:sym typeface="Arial"/>
            </a:endParaRPr>
          </a:p>
        </p:txBody>
      </p:sp>
      <p:sp>
        <p:nvSpPr>
          <p:cNvPr id="317" name="Google Shape;317;g266ed126b03_0_0"/>
          <p:cNvSpPr txBox="1"/>
          <p:nvPr/>
        </p:nvSpPr>
        <p:spPr>
          <a:xfrm>
            <a:off x="3250761" y="2615959"/>
            <a:ext cx="33009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Mexico</a:t>
            </a:r>
            <a:endParaRPr b="1" i="0" sz="1200" u="none" cap="none" strike="noStrike">
              <a:solidFill>
                <a:srgbClr val="E69740"/>
              </a:solidFill>
              <a:latin typeface="Montserrat"/>
              <a:ea typeface="Montserrat"/>
              <a:cs typeface="Montserrat"/>
              <a:sym typeface="Montserrat"/>
            </a:endParaRPr>
          </a:p>
        </p:txBody>
      </p:sp>
      <p:sp>
        <p:nvSpPr>
          <p:cNvPr id="318" name="Google Shape;318;g266ed126b03_0_0"/>
          <p:cNvSpPr txBox="1"/>
          <p:nvPr/>
        </p:nvSpPr>
        <p:spPr>
          <a:xfrm>
            <a:off x="3250750" y="2892850"/>
            <a:ext cx="7547700" cy="31824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Four volunteers from DHL Express worked with </a:t>
            </a:r>
            <a:r>
              <a:rPr lang="es-ES" sz="1100">
                <a:solidFill>
                  <a:schemeClr val="dk1"/>
                </a:solidFill>
                <a:latin typeface="Lato"/>
                <a:ea typeface="Lato"/>
                <a:cs typeface="Lato"/>
                <a:sym typeface="Lato"/>
              </a:rPr>
              <a:t>Enseña por México</a:t>
            </a:r>
            <a:r>
              <a:rPr lang="es-ES" sz="1100">
                <a:solidFill>
                  <a:schemeClr val="dk1"/>
                </a:solidFill>
                <a:latin typeface="Lato"/>
                <a:ea typeface="Lato"/>
                <a:cs typeface="Lato"/>
                <a:sym typeface="Lato"/>
              </a:rPr>
              <a:t> to plan </a:t>
            </a:r>
            <a:r>
              <a:rPr lang="es-ES" sz="1100">
                <a:solidFill>
                  <a:schemeClr val="dk1"/>
                </a:solidFill>
                <a:latin typeface="Lato"/>
                <a:ea typeface="Lato"/>
                <a:cs typeface="Lato"/>
                <a:sym typeface="Lato"/>
              </a:rPr>
              <a:t>and implement</a:t>
            </a:r>
            <a:r>
              <a:rPr lang="es-ES" sz="1100">
                <a:solidFill>
                  <a:schemeClr val="dk1"/>
                </a:solidFill>
                <a:latin typeface="Lato"/>
                <a:ea typeface="Lato"/>
                <a:cs typeface="Lato"/>
                <a:sym typeface="Lato"/>
              </a:rPr>
              <a:t>  a series of workshops for </a:t>
            </a:r>
            <a:r>
              <a:rPr b="1" lang="es-ES" sz="1100">
                <a:solidFill>
                  <a:schemeClr val="dk1"/>
                </a:solidFill>
                <a:latin typeface="Lato"/>
                <a:ea typeface="Lato"/>
                <a:cs typeface="Lato"/>
                <a:sym typeface="Lato"/>
              </a:rPr>
              <a:t>74 teachers and alumni</a:t>
            </a:r>
            <a:r>
              <a:rPr lang="es-ES"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DHL volunteers covered these topics over the course of four sessions: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s-ES" sz="1100">
                <a:solidFill>
                  <a:schemeClr val="dk1"/>
                </a:solidFill>
                <a:latin typeface="Lato"/>
                <a:ea typeface="Lato"/>
                <a:cs typeface="Lato"/>
                <a:sym typeface="Lato"/>
              </a:rPr>
              <a:t>Defining my life plan and my alumni experience.</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s-ES" sz="1100">
                <a:solidFill>
                  <a:schemeClr val="dk1"/>
                </a:solidFill>
                <a:latin typeface="Lato"/>
                <a:ea typeface="Lato"/>
                <a:cs typeface="Lato"/>
                <a:sym typeface="Lato"/>
              </a:rPr>
              <a:t>Preparing CVs and applying and interviewing for jobs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s-ES" sz="1100">
                <a:solidFill>
                  <a:schemeClr val="dk1"/>
                </a:solidFill>
                <a:latin typeface="Lato"/>
                <a:ea typeface="Lato"/>
                <a:cs typeface="Lato"/>
                <a:sym typeface="Lato"/>
              </a:rPr>
              <a:t>Positioning my professional profile in the labor market.</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s-ES" sz="1100">
                <a:solidFill>
                  <a:schemeClr val="dk1"/>
                </a:solidFill>
                <a:latin typeface="Lato"/>
                <a:ea typeface="Lato"/>
                <a:cs typeface="Lato"/>
                <a:sym typeface="Lato"/>
              </a:rPr>
              <a:t>Using my networks to search for a job or generate professional relationships</a:t>
            </a:r>
            <a:endParaRPr sz="11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These skills will play an important role in contributing toward Enseña por México’s vision—by </a:t>
            </a:r>
            <a:r>
              <a:rPr b="1" lang="es-ES" sz="1100">
                <a:solidFill>
                  <a:schemeClr val="dk1"/>
                </a:solidFill>
                <a:latin typeface="Lato"/>
                <a:ea typeface="Lato"/>
                <a:cs typeface="Lato"/>
                <a:sym typeface="Lato"/>
              </a:rPr>
              <a:t>equipping teachers and alumni to find and take on roles through which they can hep generate the systemic change</a:t>
            </a:r>
            <a:r>
              <a:rPr lang="es-ES" sz="1100">
                <a:solidFill>
                  <a:schemeClr val="dk1"/>
                </a:solidFill>
                <a:latin typeface="Lato"/>
                <a:ea typeface="Lato"/>
                <a:cs typeface="Lato"/>
                <a:sym typeface="Lato"/>
              </a:rPr>
              <a:t> that will </a:t>
            </a:r>
            <a:r>
              <a:rPr lang="es-ES" sz="1100">
                <a:solidFill>
                  <a:schemeClr val="dk1"/>
                </a:solidFill>
                <a:latin typeface="Lato"/>
                <a:ea typeface="Lato"/>
                <a:cs typeface="Lato"/>
                <a:sym typeface="Lato"/>
              </a:rPr>
              <a:t>enable</a:t>
            </a:r>
            <a:r>
              <a:rPr lang="es-ES" sz="1100">
                <a:solidFill>
                  <a:schemeClr val="dk1"/>
                </a:solidFill>
                <a:latin typeface="Lato"/>
                <a:ea typeface="Lato"/>
                <a:cs typeface="Lato"/>
                <a:sym typeface="Lato"/>
              </a:rPr>
              <a:t> all children in Mexico to achieve their potential.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These workshops are a key part of </a:t>
            </a:r>
            <a:r>
              <a:rPr b="1" lang="es-ES" sz="1100">
                <a:solidFill>
                  <a:schemeClr val="dk1"/>
                </a:solidFill>
                <a:latin typeface="Lato"/>
                <a:ea typeface="Lato"/>
                <a:cs typeface="Lato"/>
                <a:sym typeface="Lato"/>
              </a:rPr>
              <a:t>Enseña por México’s</a:t>
            </a:r>
            <a:r>
              <a:rPr b="1" lang="es-ES" sz="1100">
                <a:solidFill>
                  <a:schemeClr val="dk1"/>
                </a:solidFill>
                <a:latin typeface="Lato"/>
                <a:ea typeface="Lato"/>
                <a:cs typeface="Lato"/>
                <a:sym typeface="Lato"/>
              </a:rPr>
              <a:t> EmploLabs program</a:t>
            </a:r>
            <a:r>
              <a:rPr lang="es-ES" sz="1100">
                <a:solidFill>
                  <a:schemeClr val="dk1"/>
                </a:solidFill>
                <a:latin typeface="Lato"/>
                <a:ea typeface="Lato"/>
                <a:cs typeface="Lato"/>
                <a:sym typeface="Lato"/>
              </a:rPr>
              <a:t>, </a:t>
            </a:r>
            <a:r>
              <a:rPr lang="es-ES" sz="1100">
                <a:solidFill>
                  <a:schemeClr val="dk1"/>
                </a:solidFill>
                <a:latin typeface="Lato"/>
                <a:ea typeface="Lato"/>
                <a:cs typeface="Lato"/>
                <a:sym typeface="Lato"/>
              </a:rPr>
              <a:t>which</a:t>
            </a:r>
            <a:r>
              <a:rPr lang="es-ES" sz="1100">
                <a:solidFill>
                  <a:schemeClr val="dk1"/>
                </a:solidFill>
                <a:latin typeface="Lato"/>
                <a:ea typeface="Lato"/>
                <a:cs typeface="Lato"/>
                <a:sym typeface="Lato"/>
              </a:rPr>
              <a:t> aims to</a:t>
            </a:r>
            <a:r>
              <a:rPr b="1" lang="es-ES" sz="1100">
                <a:solidFill>
                  <a:schemeClr val="dk1"/>
                </a:solidFill>
                <a:latin typeface="Lato"/>
                <a:ea typeface="Lato"/>
                <a:cs typeface="Lato"/>
                <a:sym typeface="Lato"/>
              </a:rPr>
              <a:t> develop new capabilities and tools</a:t>
            </a:r>
            <a:r>
              <a:rPr lang="es-ES" sz="1100">
                <a:solidFill>
                  <a:schemeClr val="dk1"/>
                </a:solidFill>
                <a:latin typeface="Lato"/>
                <a:ea typeface="Lato"/>
                <a:cs typeface="Lato"/>
                <a:sym typeface="Lato"/>
              </a:rPr>
              <a:t> in students, teacher, and alumni that will support them beyond the classroom and in any workplace in the future.</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i="0" sz="1100" u="none" cap="none" strike="noStrike">
              <a:solidFill>
                <a:schemeClr val="dk1"/>
              </a:solidFill>
              <a:latin typeface="Lato"/>
              <a:ea typeface="Lato"/>
              <a:cs typeface="Lato"/>
              <a:sym typeface="Lato"/>
            </a:endParaRPr>
          </a:p>
        </p:txBody>
      </p:sp>
      <p:pic>
        <p:nvPicPr>
          <p:cNvPr id="319" name="Google Shape;319;g266ed126b03_0_0"/>
          <p:cNvPicPr preferRelativeResize="0"/>
          <p:nvPr/>
        </p:nvPicPr>
        <p:blipFill rotWithShape="1">
          <a:blip r:embed="rId3">
            <a:alphaModFix/>
          </a:blip>
          <a:srcRect b="0" l="19919" r="19919" t="0"/>
          <a:stretch/>
        </p:blipFill>
        <p:spPr>
          <a:xfrm>
            <a:off x="619400" y="2725058"/>
            <a:ext cx="2192700" cy="3046200"/>
          </a:xfrm>
          <a:prstGeom prst="roundRect">
            <a:avLst>
              <a:gd fmla="val 16667" name="adj"/>
            </a:avLst>
          </a:prstGeom>
          <a:noFill/>
          <a:ln>
            <a:noFill/>
          </a:ln>
        </p:spPr>
      </p:pic>
      <p:sp>
        <p:nvSpPr>
          <p:cNvPr id="320" name="Google Shape;320;g266ed126b03_0_0"/>
          <p:cNvSpPr txBox="1"/>
          <p:nvPr/>
        </p:nvSpPr>
        <p:spPr>
          <a:xfrm>
            <a:off x="619398" y="5877250"/>
            <a:ext cx="2192700" cy="44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rPr>
              <a:t>DHL volunteers at an event for students at an Enseña por México partner school.</a:t>
            </a:r>
            <a:endParaRPr b="0" i="1" sz="800" u="none" cap="none" strike="noStrike">
              <a:solidFill>
                <a:srgbClr val="3F3F3F"/>
              </a:solidFill>
              <a:latin typeface="Lato"/>
              <a:ea typeface="Lato"/>
              <a:cs typeface="Lato"/>
              <a:sym typeface="Lato"/>
            </a:endParaRPr>
          </a:p>
        </p:txBody>
      </p:sp>
      <p:sp>
        <p:nvSpPr>
          <p:cNvPr id="321" name="Google Shape;321;g266ed126b03_0_0"/>
          <p:cNvSpPr txBox="1"/>
          <p:nvPr/>
        </p:nvSpPr>
        <p:spPr>
          <a:xfrm>
            <a:off x="648393" y="1830799"/>
            <a:ext cx="10789800" cy="6219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lang="es-ES" sz="1600">
                <a:solidFill>
                  <a:schemeClr val="dk1"/>
                </a:solidFill>
                <a:latin typeface="Lato"/>
                <a:ea typeface="Lato"/>
                <a:cs typeface="Lato"/>
                <a:sym typeface="Lato"/>
              </a:rPr>
              <a:t>Support from DHL volunteers helped to equip </a:t>
            </a:r>
            <a:r>
              <a:rPr lang="es-ES" sz="1600">
                <a:solidFill>
                  <a:schemeClr val="dk1"/>
                </a:solidFill>
                <a:latin typeface="Lato"/>
                <a:ea typeface="Lato"/>
                <a:cs typeface="Lato"/>
                <a:sym typeface="Lato"/>
              </a:rPr>
              <a:t>Enseña por México </a:t>
            </a:r>
            <a:r>
              <a:rPr lang="es-ES" sz="1600">
                <a:solidFill>
                  <a:schemeClr val="dk1"/>
                </a:solidFill>
                <a:latin typeface="Lato"/>
                <a:ea typeface="Lato"/>
                <a:cs typeface="Lato"/>
                <a:sym typeface="Lato"/>
              </a:rPr>
              <a:t>teachers and alumni with important skills and enhance their personal and </a:t>
            </a:r>
            <a:r>
              <a:rPr lang="es-ES" sz="1600">
                <a:solidFill>
                  <a:schemeClr val="dk1"/>
                </a:solidFill>
                <a:latin typeface="Lato"/>
                <a:ea typeface="Lato"/>
                <a:cs typeface="Lato"/>
                <a:sym typeface="Lato"/>
              </a:rPr>
              <a:t>professional</a:t>
            </a:r>
            <a:r>
              <a:rPr lang="es-ES" sz="1600">
                <a:solidFill>
                  <a:schemeClr val="dk1"/>
                </a:solidFill>
                <a:latin typeface="Lato"/>
                <a:ea typeface="Lato"/>
                <a:cs typeface="Lato"/>
                <a:sym typeface="Lato"/>
              </a:rPr>
              <a:t> development.</a:t>
            </a:r>
            <a:endParaRPr b="0" i="0" sz="1600" u="none" cap="none" strike="noStrike">
              <a:solidFill>
                <a:schemeClr val="dk1"/>
              </a:solidFill>
              <a:latin typeface="Lato"/>
              <a:ea typeface="Lato"/>
              <a:cs typeface="Lato"/>
              <a:sym typeface="Lato"/>
            </a:endParaRPr>
          </a:p>
        </p:txBody>
      </p:sp>
      <p:cxnSp>
        <p:nvCxnSpPr>
          <p:cNvPr id="322" name="Google Shape;322;g266ed126b03_0_0"/>
          <p:cNvCxnSpPr/>
          <p:nvPr/>
        </p:nvCxnSpPr>
        <p:spPr>
          <a:xfrm>
            <a:off x="11100275" y="2615942"/>
            <a:ext cx="0" cy="3125700"/>
          </a:xfrm>
          <a:prstGeom prst="straightConnector1">
            <a:avLst/>
          </a:prstGeom>
          <a:noFill/>
          <a:ln cap="flat" cmpd="sng" w="28575">
            <a:solidFill>
              <a:srgbClr val="DC995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66ed126b03_0_15"/>
          <p:cNvSpPr txBox="1"/>
          <p:nvPr/>
        </p:nvSpPr>
        <p:spPr>
          <a:xfrm>
            <a:off x="623900" y="891100"/>
            <a:ext cx="7628700" cy="954300"/>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Clr>
                <a:schemeClr val="dk1"/>
              </a:buClr>
              <a:buSzPts val="2800"/>
              <a:buFont typeface="Arial"/>
              <a:buNone/>
            </a:pPr>
            <a:r>
              <a:rPr lang="es-ES" sz="2800">
                <a:solidFill>
                  <a:srgbClr val="3F3F3F"/>
                </a:solidFill>
                <a:latin typeface="Montserrat"/>
                <a:ea typeface="Montserrat"/>
                <a:cs typeface="Montserrat"/>
                <a:sym typeface="Montserrat"/>
              </a:rPr>
              <a:t>Creating </a:t>
            </a:r>
            <a:r>
              <a:rPr lang="es-ES" sz="2800">
                <a:solidFill>
                  <a:srgbClr val="3F3F3F"/>
                </a:solidFill>
                <a:latin typeface="Montserrat"/>
                <a:ea typeface="Montserrat"/>
                <a:cs typeface="Montserrat"/>
                <a:sym typeface="Montserrat"/>
              </a:rPr>
              <a:t>opportunities to promote and reflect on </a:t>
            </a:r>
            <a:r>
              <a:rPr b="1" lang="es-ES" sz="2800">
                <a:solidFill>
                  <a:srgbClr val="3F3F3F"/>
                </a:solidFill>
                <a:latin typeface="Montserrat"/>
                <a:ea typeface="Montserrat"/>
                <a:cs typeface="Montserrat"/>
                <a:sym typeface="Montserrat"/>
              </a:rPr>
              <a:t>gender equality </a:t>
            </a:r>
            <a:r>
              <a:rPr lang="es-ES" sz="2800">
                <a:solidFill>
                  <a:srgbClr val="3F3F3F"/>
                </a:solidFill>
                <a:latin typeface="Montserrat"/>
                <a:ea typeface="Montserrat"/>
                <a:cs typeface="Montserrat"/>
                <a:sym typeface="Montserrat"/>
              </a:rPr>
              <a:t>with students</a:t>
            </a:r>
            <a:endParaRPr sz="2800">
              <a:solidFill>
                <a:schemeClr val="dk2"/>
              </a:solidFill>
              <a:latin typeface="Montserrat"/>
              <a:ea typeface="Montserrat"/>
              <a:cs typeface="Montserrat"/>
              <a:sym typeface="Montserrat"/>
            </a:endParaRPr>
          </a:p>
        </p:txBody>
      </p:sp>
      <p:sp>
        <p:nvSpPr>
          <p:cNvPr id="329" name="Google Shape;329;g266ed126b03_0_15"/>
          <p:cNvSpPr txBox="1"/>
          <p:nvPr/>
        </p:nvSpPr>
        <p:spPr>
          <a:xfrm>
            <a:off x="623899" y="584200"/>
            <a:ext cx="42501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100" u="none" cap="none" strike="noStrike">
              <a:solidFill>
                <a:srgbClr val="000000"/>
              </a:solidFill>
              <a:highlight>
                <a:srgbClr val="FFFF00"/>
              </a:highlight>
              <a:latin typeface="Montserrat"/>
              <a:ea typeface="Montserrat"/>
              <a:cs typeface="Montserrat"/>
              <a:sym typeface="Montserrat"/>
            </a:endParaRPr>
          </a:p>
        </p:txBody>
      </p:sp>
      <p:pic>
        <p:nvPicPr>
          <p:cNvPr id="330" name="Google Shape;330;g266ed126b03_0_15"/>
          <p:cNvPicPr preferRelativeResize="0"/>
          <p:nvPr/>
        </p:nvPicPr>
        <p:blipFill rotWithShape="1">
          <a:blip r:embed="rId3">
            <a:alphaModFix/>
          </a:blip>
          <a:srcRect b="1333" l="0" r="0" t="1323"/>
          <a:stretch/>
        </p:blipFill>
        <p:spPr>
          <a:xfrm>
            <a:off x="8360500" y="0"/>
            <a:ext cx="3831500" cy="6171949"/>
          </a:xfrm>
          <a:prstGeom prst="rect">
            <a:avLst/>
          </a:prstGeom>
          <a:noFill/>
          <a:ln>
            <a:noFill/>
          </a:ln>
        </p:spPr>
      </p:pic>
      <p:sp>
        <p:nvSpPr>
          <p:cNvPr id="331" name="Google Shape;331;g266ed126b03_0_15"/>
          <p:cNvSpPr txBox="1"/>
          <p:nvPr/>
        </p:nvSpPr>
        <p:spPr>
          <a:xfrm>
            <a:off x="2083225" y="4835625"/>
            <a:ext cx="5395800" cy="12351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DHL volunteers</a:t>
            </a:r>
            <a:r>
              <a:rPr lang="es-ES" sz="1100">
                <a:solidFill>
                  <a:schemeClr val="dk1"/>
                </a:solidFill>
                <a:highlight>
                  <a:srgbClr val="FFFFFF"/>
                </a:highlight>
                <a:latin typeface="Lato"/>
                <a:ea typeface="Lato"/>
                <a:cs typeface="Lato"/>
                <a:sym typeface="Lato"/>
              </a:rPr>
              <a:t> conducted four sessions for students </a:t>
            </a:r>
            <a:r>
              <a:rPr lang="es-ES" sz="1100">
                <a:solidFill>
                  <a:schemeClr val="dk1"/>
                </a:solidFill>
                <a:highlight>
                  <a:srgbClr val="FFFFFF"/>
                </a:highlight>
                <a:latin typeface="Lato"/>
                <a:ea typeface="Lato"/>
                <a:cs typeface="Lato"/>
                <a:sym typeface="Lato"/>
              </a:rPr>
              <a:t>to address gender gaps in the workplace. This included in-person sessions at </a:t>
            </a:r>
            <a:r>
              <a:rPr lang="es-ES" sz="1100">
                <a:solidFill>
                  <a:schemeClr val="dk1"/>
                </a:solidFill>
                <a:highlight>
                  <a:srgbClr val="FFFFFF"/>
                </a:highlight>
                <a:latin typeface="Lato"/>
                <a:ea typeface="Lato"/>
                <a:cs typeface="Lato"/>
                <a:sym typeface="Lato"/>
              </a:rPr>
              <a:t>DHL Global Forwarding and DHL Express, and a virtual session with DHL Supply Chain collaborators. DHL volunteers helped students </a:t>
            </a:r>
            <a:r>
              <a:rPr lang="es-ES" sz="1100">
                <a:solidFill>
                  <a:schemeClr val="dk1"/>
                </a:solidFill>
                <a:highlight>
                  <a:srgbClr val="FFFFFF"/>
                </a:highlight>
                <a:latin typeface="Lato"/>
                <a:ea typeface="Lato"/>
                <a:cs typeface="Lato"/>
                <a:sym typeface="Lato"/>
              </a:rPr>
              <a:t>cultivate a </a:t>
            </a:r>
            <a:r>
              <a:rPr b="1" lang="es-ES" sz="1100">
                <a:solidFill>
                  <a:schemeClr val="dk1"/>
                </a:solidFill>
                <a:highlight>
                  <a:srgbClr val="FFFFFF"/>
                </a:highlight>
                <a:latin typeface="Lato"/>
                <a:ea typeface="Lato"/>
                <a:cs typeface="Lato"/>
                <a:sym typeface="Lato"/>
              </a:rPr>
              <a:t>critical understanding of gender inequalities</a:t>
            </a:r>
            <a:r>
              <a:rPr lang="es-ES" sz="1100">
                <a:solidFill>
                  <a:schemeClr val="dk1"/>
                </a:solidFill>
                <a:highlight>
                  <a:srgbClr val="FFFFFF"/>
                </a:highlight>
                <a:latin typeface="Lato"/>
                <a:ea typeface="Lato"/>
                <a:cs typeface="Lato"/>
                <a:sym typeface="Lato"/>
              </a:rPr>
              <a:t> through real-life cases and workplace data and </a:t>
            </a:r>
            <a:r>
              <a:rPr b="1" lang="es-ES" sz="1100">
                <a:solidFill>
                  <a:schemeClr val="dk1"/>
                </a:solidFill>
                <a:highlight>
                  <a:srgbClr val="FFFFFF"/>
                </a:highlight>
                <a:latin typeface="Lato"/>
                <a:ea typeface="Lato"/>
                <a:cs typeface="Lato"/>
                <a:sym typeface="Lato"/>
              </a:rPr>
              <a:t>encouraged their reflection about gender-related issues</a:t>
            </a:r>
            <a:r>
              <a:rPr lang="es-ES" sz="1100">
                <a:solidFill>
                  <a:schemeClr val="dk1"/>
                </a:solidFill>
                <a:highlight>
                  <a:srgbClr val="FFFFFF"/>
                </a:highlight>
                <a:latin typeface="Lato"/>
                <a:ea typeface="Lato"/>
                <a:cs typeface="Lato"/>
                <a:sym typeface="Lato"/>
              </a:rPr>
              <a:t>.</a:t>
            </a:r>
            <a:endParaRPr sz="1100">
              <a:solidFill>
                <a:schemeClr val="dk1"/>
              </a:solidFill>
              <a:highlight>
                <a:srgbClr val="FFFFFF"/>
              </a:highlight>
              <a:latin typeface="Lato"/>
              <a:ea typeface="Lato"/>
              <a:cs typeface="Lato"/>
              <a:sym typeface="Lato"/>
            </a:endParaRPr>
          </a:p>
        </p:txBody>
      </p:sp>
      <p:sp>
        <p:nvSpPr>
          <p:cNvPr id="332" name="Google Shape;332;g266ed126b03_0_15"/>
          <p:cNvSpPr txBox="1"/>
          <p:nvPr/>
        </p:nvSpPr>
        <p:spPr>
          <a:xfrm>
            <a:off x="2083225" y="4558725"/>
            <a:ext cx="526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Peru</a:t>
            </a:r>
            <a:endParaRPr b="1" i="0" sz="1200" u="none" cap="none" strike="noStrike">
              <a:solidFill>
                <a:srgbClr val="E69740"/>
              </a:solidFill>
              <a:latin typeface="Montserrat"/>
              <a:ea typeface="Montserrat"/>
              <a:cs typeface="Montserrat"/>
              <a:sym typeface="Montserrat"/>
            </a:endParaRPr>
          </a:p>
        </p:txBody>
      </p:sp>
      <p:sp>
        <p:nvSpPr>
          <p:cNvPr id="333" name="Google Shape;333;g266ed126b03_0_15"/>
          <p:cNvSpPr txBox="1"/>
          <p:nvPr/>
        </p:nvSpPr>
        <p:spPr>
          <a:xfrm>
            <a:off x="623910" y="2267620"/>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Lebanon</a:t>
            </a:r>
            <a:endParaRPr b="1" i="0" sz="1200" u="none" cap="none" strike="noStrike">
              <a:solidFill>
                <a:srgbClr val="E69740"/>
              </a:solidFill>
              <a:latin typeface="Montserrat"/>
              <a:ea typeface="Montserrat"/>
              <a:cs typeface="Montserrat"/>
              <a:sym typeface="Montserrat"/>
            </a:endParaRPr>
          </a:p>
        </p:txBody>
      </p:sp>
      <p:sp>
        <p:nvSpPr>
          <p:cNvPr id="334" name="Google Shape;334;g266ed126b03_0_15"/>
          <p:cNvSpPr txBox="1"/>
          <p:nvPr/>
        </p:nvSpPr>
        <p:spPr>
          <a:xfrm>
            <a:off x="623900" y="2544513"/>
            <a:ext cx="6855000" cy="20142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Teach For Lebanon teachers Jihan Iskandarani and Abir El Ashkar led a five-week program with their third- and fourth-grade students at Rafik Hariri Public School to </a:t>
            </a:r>
            <a:r>
              <a:rPr b="1" lang="es-ES" sz="1100">
                <a:solidFill>
                  <a:schemeClr val="dk1"/>
                </a:solidFill>
                <a:highlight>
                  <a:srgbClr val="FFFFFF"/>
                </a:highlight>
                <a:latin typeface="Lato"/>
                <a:ea typeface="Lato"/>
                <a:cs typeface="Lato"/>
                <a:sym typeface="Lato"/>
              </a:rPr>
              <a:t>highlight issues of gender equality</a:t>
            </a:r>
            <a:r>
              <a:rPr lang="es-ES" sz="1100">
                <a:solidFill>
                  <a:schemeClr val="dk1"/>
                </a:solidFill>
                <a:highlight>
                  <a:srgbClr val="FFFFFF"/>
                </a:highlight>
                <a:latin typeface="Lato"/>
                <a:ea typeface="Lato"/>
                <a:cs typeface="Lato"/>
                <a:sym typeface="Lato"/>
              </a:rPr>
              <a:t> and the importance of women and men’s rights in the community where they live.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After noticing some misconceptions among their students about what women and men can do, the teachers aimed to </a:t>
            </a:r>
            <a:r>
              <a:rPr b="1" lang="es-ES" sz="1100">
                <a:solidFill>
                  <a:schemeClr val="dk1"/>
                </a:solidFill>
                <a:highlight>
                  <a:srgbClr val="FFFFFF"/>
                </a:highlight>
                <a:latin typeface="Lato"/>
                <a:ea typeface="Lato"/>
                <a:cs typeface="Lato"/>
                <a:sym typeface="Lato"/>
              </a:rPr>
              <a:t>raise awareness of the various roles men and women play</a:t>
            </a:r>
            <a:r>
              <a:rPr lang="es-ES" sz="1100">
                <a:solidFill>
                  <a:schemeClr val="dk1"/>
                </a:solidFill>
                <a:highlight>
                  <a:srgbClr val="FFFFFF"/>
                </a:highlight>
                <a:latin typeface="Lato"/>
                <a:ea typeface="Lato"/>
                <a:cs typeface="Lato"/>
                <a:sym typeface="Lato"/>
              </a:rPr>
              <a:t>. They prompted conversation and debate among their students, encouraged them to share their questions, and offered photos (of, for example,  a policewoman, a woman bodybuilder, a man working in a kitchen, and a man caring for his child) as points of discussion. Some of the boys spoke out strongly for women's rights, and girls noted the problems that men face in their daily lives. Over time, the teachers began </a:t>
            </a:r>
            <a:r>
              <a:rPr lang="es-ES" sz="1100">
                <a:solidFill>
                  <a:schemeClr val="dk1"/>
                </a:solidFill>
                <a:highlight>
                  <a:srgbClr val="FFFFFF"/>
                </a:highlight>
                <a:latin typeface="Lato"/>
                <a:ea typeface="Lato"/>
                <a:cs typeface="Lato"/>
                <a:sym typeface="Lato"/>
              </a:rPr>
              <a:t>to notice a change in the beliefs and misconceptions of their students.</a:t>
            </a:r>
            <a:endParaRPr sz="1100">
              <a:solidFill>
                <a:schemeClr val="dk1"/>
              </a:solidFill>
              <a:latin typeface="Lato"/>
              <a:ea typeface="Lato"/>
              <a:cs typeface="Lato"/>
              <a:sym typeface="Lato"/>
            </a:endParaRPr>
          </a:p>
        </p:txBody>
      </p:sp>
      <p:pic>
        <p:nvPicPr>
          <p:cNvPr id="335" name="Google Shape;335;g266ed126b03_0_15"/>
          <p:cNvPicPr preferRelativeResize="0"/>
          <p:nvPr/>
        </p:nvPicPr>
        <p:blipFill rotWithShape="1">
          <a:blip r:embed="rId4">
            <a:alphaModFix/>
          </a:blip>
          <a:srcRect b="6703" l="0" r="0" t="6694"/>
          <a:stretch/>
        </p:blipFill>
        <p:spPr>
          <a:xfrm>
            <a:off x="623900" y="4645175"/>
            <a:ext cx="1318200" cy="13065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66ee0a8194_0_6"/>
          <p:cNvSpPr txBox="1"/>
          <p:nvPr/>
        </p:nvSpPr>
        <p:spPr>
          <a:xfrm>
            <a:off x="623900" y="847275"/>
            <a:ext cx="10909200" cy="9543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s-ES" sz="2800">
                <a:solidFill>
                  <a:srgbClr val="3F3F3F"/>
                </a:solidFill>
                <a:latin typeface="Montserrat"/>
                <a:ea typeface="Montserrat"/>
                <a:cs typeface="Montserrat"/>
                <a:sym typeface="Montserrat"/>
              </a:rPr>
              <a:t>Student Spotlight</a:t>
            </a:r>
            <a:r>
              <a:rPr lang="es-ES" sz="2800">
                <a:solidFill>
                  <a:srgbClr val="3F3F3F"/>
                </a:solidFill>
                <a:latin typeface="Montserrat"/>
                <a:ea typeface="Montserrat"/>
                <a:cs typeface="Montserrat"/>
                <a:sym typeface="Montserrat"/>
              </a:rPr>
              <a:t>: </a:t>
            </a:r>
            <a:r>
              <a:rPr b="1" lang="es-ES" sz="2800">
                <a:solidFill>
                  <a:srgbClr val="3F3F3F"/>
                </a:solidFill>
                <a:latin typeface="Montserrat"/>
                <a:ea typeface="Montserrat"/>
                <a:cs typeface="Montserrat"/>
                <a:sym typeface="Montserrat"/>
              </a:rPr>
              <a:t>career planning </a:t>
            </a:r>
            <a:r>
              <a:rPr lang="es-ES" sz="2800">
                <a:solidFill>
                  <a:srgbClr val="3F3F3F"/>
                </a:solidFill>
                <a:latin typeface="Montserrat"/>
                <a:ea typeface="Montserrat"/>
                <a:cs typeface="Montserrat"/>
                <a:sym typeface="Montserrat"/>
              </a:rPr>
              <a:t>and </a:t>
            </a:r>
            <a:r>
              <a:rPr b="1" lang="es-ES" sz="2800">
                <a:solidFill>
                  <a:srgbClr val="3F3F3F"/>
                </a:solidFill>
                <a:latin typeface="Montserrat"/>
                <a:ea typeface="Montserrat"/>
                <a:cs typeface="Montserrat"/>
                <a:sym typeface="Montserrat"/>
              </a:rPr>
              <a:t>skill development </a:t>
            </a:r>
            <a:r>
              <a:rPr lang="es-ES" sz="2800">
                <a:solidFill>
                  <a:srgbClr val="3F3F3F"/>
                </a:solidFill>
                <a:latin typeface="Montserrat"/>
                <a:ea typeface="Montserrat"/>
                <a:cs typeface="Montserrat"/>
                <a:sym typeface="Montserrat"/>
              </a:rPr>
              <a:t>with DHL volunteers</a:t>
            </a:r>
            <a:endParaRPr i="0" sz="1400" u="none" cap="none" strike="noStrike">
              <a:solidFill>
                <a:srgbClr val="000000"/>
              </a:solidFill>
            </a:endParaRPr>
          </a:p>
        </p:txBody>
      </p:sp>
      <p:sp>
        <p:nvSpPr>
          <p:cNvPr id="342" name="Google Shape;342;g266ee0a8194_0_6"/>
          <p:cNvSpPr txBox="1"/>
          <p:nvPr/>
        </p:nvSpPr>
        <p:spPr>
          <a:xfrm>
            <a:off x="623900" y="1705975"/>
            <a:ext cx="10789800" cy="6219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s-ES" sz="1600" u="none" cap="none" strike="noStrike">
                <a:solidFill>
                  <a:srgbClr val="3F3F3F"/>
                </a:solidFill>
                <a:latin typeface="Lato"/>
                <a:ea typeface="Lato"/>
                <a:cs typeface="Lato"/>
                <a:sym typeface="Lato"/>
              </a:rPr>
              <a:t>DHL</a:t>
            </a:r>
            <a:r>
              <a:rPr lang="es-ES" sz="1600">
                <a:solidFill>
                  <a:srgbClr val="3F3F3F"/>
                </a:solidFill>
                <a:latin typeface="Lato"/>
                <a:ea typeface="Lato"/>
                <a:cs typeface="Lato"/>
                <a:sym typeface="Lato"/>
              </a:rPr>
              <a:t> volunteers mentored and encouraged </a:t>
            </a:r>
            <a:r>
              <a:rPr lang="es-ES" sz="1600">
                <a:solidFill>
                  <a:srgbClr val="3F3F3F"/>
                </a:solidFill>
                <a:latin typeface="Lato"/>
                <a:ea typeface="Lato"/>
                <a:cs typeface="Lato"/>
                <a:sym typeface="Lato"/>
              </a:rPr>
              <a:t>35 </a:t>
            </a:r>
            <a:r>
              <a:rPr lang="es-ES" sz="1600">
                <a:solidFill>
                  <a:srgbClr val="3F3F3F"/>
                </a:solidFill>
                <a:latin typeface="Lato"/>
                <a:ea typeface="Lato"/>
                <a:cs typeface="Lato"/>
                <a:sym typeface="Lato"/>
              </a:rPr>
              <a:t>students at </a:t>
            </a:r>
            <a:r>
              <a:rPr b="1" lang="es-ES" sz="1600">
                <a:solidFill>
                  <a:srgbClr val="3F3F3F"/>
                </a:solidFill>
                <a:latin typeface="Lato"/>
                <a:ea typeface="Lato"/>
                <a:cs typeface="Lato"/>
                <a:sym typeface="Lato"/>
              </a:rPr>
              <a:t>Teach For Cambodia</a:t>
            </a:r>
            <a:r>
              <a:rPr lang="es-ES" sz="1600">
                <a:solidFill>
                  <a:srgbClr val="3F3F3F"/>
                </a:solidFill>
                <a:latin typeface="Lato"/>
                <a:ea typeface="Lato"/>
                <a:cs typeface="Lato"/>
                <a:sym typeface="Lato"/>
              </a:rPr>
              <a:t>’s Youth Employability day, helping to </a:t>
            </a:r>
            <a:r>
              <a:rPr lang="es-ES" sz="1600">
                <a:solidFill>
                  <a:srgbClr val="3F3F3F"/>
                </a:solidFill>
                <a:latin typeface="Lato"/>
                <a:ea typeface="Lato"/>
                <a:cs typeface="Lato"/>
                <a:sym typeface="Lato"/>
              </a:rPr>
              <a:t>set students on new paths. </a:t>
            </a:r>
            <a:endParaRPr b="0" i="0" sz="1600" u="none" cap="none" strike="noStrike">
              <a:solidFill>
                <a:srgbClr val="3F3F3F"/>
              </a:solidFill>
              <a:highlight>
                <a:srgbClr val="FFFF00"/>
              </a:highlight>
              <a:latin typeface="Lato"/>
              <a:ea typeface="Lato"/>
              <a:cs typeface="Lato"/>
              <a:sym typeface="Lato"/>
            </a:endParaRPr>
          </a:p>
        </p:txBody>
      </p:sp>
      <p:sp>
        <p:nvSpPr>
          <p:cNvPr id="343" name="Google Shape;343;g266ee0a8194_0_6"/>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latin typeface="Arial"/>
              <a:ea typeface="Arial"/>
              <a:cs typeface="Arial"/>
              <a:sym typeface="Arial"/>
            </a:endParaRPr>
          </a:p>
        </p:txBody>
      </p:sp>
      <p:sp>
        <p:nvSpPr>
          <p:cNvPr id="344" name="Google Shape;344;g266ee0a8194_0_6"/>
          <p:cNvSpPr txBox="1"/>
          <p:nvPr/>
        </p:nvSpPr>
        <p:spPr>
          <a:xfrm>
            <a:off x="623900" y="3024325"/>
            <a:ext cx="3221400" cy="10404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Phy Sokunchakrya was a student in a rural community near the Cambodia-Vietnam border when she participated in the 2021 GoTeach program. In her community, most girls were expected to get married or start working before</a:t>
            </a:r>
            <a:endParaRPr sz="1100">
              <a:solidFill>
                <a:schemeClr val="dk1"/>
              </a:solidFill>
              <a:highlight>
                <a:srgbClr val="FFFFFF"/>
              </a:highlight>
              <a:latin typeface="Lato"/>
              <a:ea typeface="Lato"/>
              <a:cs typeface="Lato"/>
              <a:sym typeface="Lato"/>
            </a:endParaRPr>
          </a:p>
        </p:txBody>
      </p:sp>
      <p:sp>
        <p:nvSpPr>
          <p:cNvPr id="345" name="Google Shape;345;g266ee0a8194_0_6"/>
          <p:cNvSpPr txBox="1"/>
          <p:nvPr/>
        </p:nvSpPr>
        <p:spPr>
          <a:xfrm>
            <a:off x="623889" y="2459475"/>
            <a:ext cx="3642300" cy="4833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Phy Sokunchakrya</a:t>
            </a:r>
            <a:endParaRPr b="1" sz="1200">
              <a:solidFill>
                <a:srgbClr val="E69740"/>
              </a:solidFill>
              <a:latin typeface="Montserrat"/>
              <a:ea typeface="Montserrat"/>
              <a:cs typeface="Montserrat"/>
              <a:sym typeface="Montserrat"/>
            </a:endParaRPr>
          </a:p>
          <a:p>
            <a:pPr indent="0" lvl="0" marL="0" marR="0" rtl="0" algn="l">
              <a:lnSpc>
                <a:spcPct val="120000"/>
              </a:lnSpc>
              <a:spcBef>
                <a:spcPts val="0"/>
              </a:spcBef>
              <a:spcAft>
                <a:spcPts val="0"/>
              </a:spcAft>
              <a:buClr>
                <a:srgbClr val="000000"/>
              </a:buClr>
              <a:buSzPts val="1200"/>
              <a:buFont typeface="Arial"/>
              <a:buNone/>
            </a:pPr>
            <a:r>
              <a:rPr b="1" lang="es-ES" sz="1100">
                <a:solidFill>
                  <a:schemeClr val="dk1"/>
                </a:solidFill>
                <a:latin typeface="Lato"/>
                <a:ea typeface="Lato"/>
                <a:cs typeface="Lato"/>
                <a:sym typeface="Lato"/>
              </a:rPr>
              <a:t>2021 Go Teach student &amp; Current DHL employee</a:t>
            </a:r>
            <a:endParaRPr b="1" sz="1200">
              <a:solidFill>
                <a:srgbClr val="E69740"/>
              </a:solidFill>
              <a:latin typeface="Montserrat"/>
              <a:ea typeface="Montserrat"/>
              <a:cs typeface="Montserrat"/>
              <a:sym typeface="Montserrat"/>
            </a:endParaRPr>
          </a:p>
        </p:txBody>
      </p:sp>
      <p:sp>
        <p:nvSpPr>
          <p:cNvPr id="346" name="Google Shape;346;g266ee0a8194_0_6"/>
          <p:cNvSpPr txBox="1"/>
          <p:nvPr/>
        </p:nvSpPr>
        <p:spPr>
          <a:xfrm>
            <a:off x="5909072" y="2459470"/>
            <a:ext cx="2941800" cy="483300"/>
          </a:xfrm>
          <a:prstGeom prst="rect">
            <a:avLst/>
          </a:prstGeom>
          <a:noFill/>
          <a:ln>
            <a:noFill/>
          </a:ln>
        </p:spPr>
        <p:txBody>
          <a:bodyPr anchorCtr="0" anchor="t" bIns="45700" lIns="0" spcFirstLastPara="1" rIns="91425" wrap="square" tIns="45700">
            <a:spAutoFit/>
          </a:bodyPr>
          <a:lstStyle/>
          <a:p>
            <a:pPr indent="0" lvl="0" marL="0" rtl="0" algn="l">
              <a:lnSpc>
                <a:spcPct val="120000"/>
              </a:lnSpc>
              <a:spcBef>
                <a:spcPts val="0"/>
              </a:spcBef>
              <a:spcAft>
                <a:spcPts val="0"/>
              </a:spcAft>
              <a:buClr>
                <a:schemeClr val="dk1"/>
              </a:buClr>
              <a:buSzPts val="1200"/>
              <a:buFont typeface="Arial"/>
              <a:buNone/>
            </a:pPr>
            <a:r>
              <a:rPr b="1" lang="es-ES" sz="1200">
                <a:solidFill>
                  <a:srgbClr val="E69740"/>
                </a:solidFill>
                <a:latin typeface="Montserrat"/>
                <a:ea typeface="Montserrat"/>
                <a:cs typeface="Montserrat"/>
                <a:sym typeface="Montserrat"/>
              </a:rPr>
              <a:t>Yung Sreyneang</a:t>
            </a:r>
            <a:endParaRPr b="1" sz="1200">
              <a:solidFill>
                <a:srgbClr val="E69740"/>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200"/>
              <a:buFont typeface="Arial"/>
              <a:buNone/>
            </a:pPr>
            <a:r>
              <a:rPr b="1" lang="es-ES" sz="1100">
                <a:solidFill>
                  <a:schemeClr val="dk1"/>
                </a:solidFill>
                <a:latin typeface="Lato"/>
                <a:ea typeface="Lato"/>
                <a:cs typeface="Lato"/>
                <a:sym typeface="Lato"/>
              </a:rPr>
              <a:t>Teach For Cambodia student</a:t>
            </a:r>
            <a:endParaRPr b="1" sz="1200">
              <a:solidFill>
                <a:srgbClr val="E69740"/>
              </a:solidFill>
              <a:latin typeface="Montserrat"/>
              <a:ea typeface="Montserrat"/>
              <a:cs typeface="Montserrat"/>
              <a:sym typeface="Montserrat"/>
            </a:endParaRPr>
          </a:p>
        </p:txBody>
      </p:sp>
      <p:sp>
        <p:nvSpPr>
          <p:cNvPr id="347" name="Google Shape;347;g266ee0a8194_0_6"/>
          <p:cNvSpPr txBox="1"/>
          <p:nvPr/>
        </p:nvSpPr>
        <p:spPr>
          <a:xfrm>
            <a:off x="5909075" y="3024325"/>
            <a:ext cx="3221400" cy="8457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chemeClr val="lt1"/>
                </a:highlight>
                <a:latin typeface="Lato"/>
                <a:ea typeface="Lato"/>
                <a:cs typeface="Lato"/>
                <a:sym typeface="Lato"/>
              </a:rPr>
              <a:t>Yung Sreyneang a Teach For Cambodia student at Russey Keo High School, shared that, through workplace visits to the DHL Express Cambodia Office, she gained a better understanding of how</a:t>
            </a:r>
            <a:endParaRPr sz="1100">
              <a:solidFill>
                <a:schemeClr val="dk1"/>
              </a:solidFill>
              <a:highlight>
                <a:srgbClr val="FFFFFF"/>
              </a:highlight>
              <a:latin typeface="Lato"/>
              <a:ea typeface="Lato"/>
              <a:cs typeface="Lato"/>
              <a:sym typeface="Lato"/>
            </a:endParaRPr>
          </a:p>
        </p:txBody>
      </p:sp>
      <p:pic>
        <p:nvPicPr>
          <p:cNvPr id="348" name="Google Shape;348;g266ee0a8194_0_6"/>
          <p:cNvPicPr preferRelativeResize="0"/>
          <p:nvPr/>
        </p:nvPicPr>
        <p:blipFill rotWithShape="1">
          <a:blip r:embed="rId3">
            <a:alphaModFix/>
          </a:blip>
          <a:srcRect b="0" l="16675" r="16675" t="0"/>
          <a:stretch/>
        </p:blipFill>
        <p:spPr>
          <a:xfrm>
            <a:off x="9800450" y="3755675"/>
            <a:ext cx="2076900" cy="2076900"/>
          </a:xfrm>
          <a:prstGeom prst="ellipse">
            <a:avLst/>
          </a:prstGeom>
          <a:noFill/>
          <a:ln>
            <a:noFill/>
          </a:ln>
        </p:spPr>
      </p:pic>
      <p:pic>
        <p:nvPicPr>
          <p:cNvPr id="349" name="Google Shape;349;g266ee0a8194_0_6"/>
          <p:cNvPicPr preferRelativeResize="0"/>
          <p:nvPr/>
        </p:nvPicPr>
        <p:blipFill rotWithShape="1">
          <a:blip r:embed="rId4">
            <a:alphaModFix/>
          </a:blip>
          <a:srcRect b="0" l="17089" r="17082" t="0"/>
          <a:stretch/>
        </p:blipFill>
        <p:spPr>
          <a:xfrm>
            <a:off x="3709250" y="2176274"/>
            <a:ext cx="2076900" cy="2005800"/>
          </a:xfrm>
          <a:prstGeom prst="ellipse">
            <a:avLst/>
          </a:prstGeom>
          <a:noFill/>
          <a:ln>
            <a:noFill/>
          </a:ln>
        </p:spPr>
      </p:pic>
      <p:pic>
        <p:nvPicPr>
          <p:cNvPr id="350" name="Google Shape;350;g266ee0a8194_0_6"/>
          <p:cNvPicPr preferRelativeResize="0"/>
          <p:nvPr/>
        </p:nvPicPr>
        <p:blipFill rotWithShape="1">
          <a:blip r:embed="rId5">
            <a:alphaModFix/>
          </a:blip>
          <a:srcRect b="0" l="7633" r="7642" t="0"/>
          <a:stretch/>
        </p:blipFill>
        <p:spPr>
          <a:xfrm>
            <a:off x="9052425" y="2105175"/>
            <a:ext cx="2076900" cy="2076900"/>
          </a:xfrm>
          <a:prstGeom prst="ellipse">
            <a:avLst/>
          </a:prstGeom>
          <a:noFill/>
          <a:ln>
            <a:noFill/>
          </a:ln>
        </p:spPr>
      </p:pic>
      <p:sp>
        <p:nvSpPr>
          <p:cNvPr id="351" name="Google Shape;351;g266ee0a8194_0_6"/>
          <p:cNvSpPr txBox="1"/>
          <p:nvPr/>
        </p:nvSpPr>
        <p:spPr>
          <a:xfrm>
            <a:off x="623900" y="4064725"/>
            <a:ext cx="4917000" cy="22707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100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finishing high school.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100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Sokunchakrya explained that participating in the GoTeach program </a:t>
            </a:r>
            <a:r>
              <a:rPr b="1" lang="es-ES" sz="1100">
                <a:solidFill>
                  <a:schemeClr val="dk1"/>
                </a:solidFill>
                <a:highlight>
                  <a:srgbClr val="FFFFFF"/>
                </a:highlight>
                <a:latin typeface="Lato"/>
                <a:ea typeface="Lato"/>
                <a:cs typeface="Lato"/>
                <a:sym typeface="Lato"/>
              </a:rPr>
              <a:t>helped her understand the different stages that might establish her in a career</a:t>
            </a:r>
            <a:r>
              <a:rPr lang="es-ES" sz="1100">
                <a:solidFill>
                  <a:schemeClr val="dk1"/>
                </a:solidFill>
                <a:highlight>
                  <a:srgbClr val="FFFFFF"/>
                </a:highlight>
                <a:latin typeface="Lato"/>
                <a:ea typeface="Lato"/>
                <a:cs typeface="Lato"/>
                <a:sym typeface="Lato"/>
              </a:rPr>
              <a:t>, from choosing the right university degree to preparing for a job search, and, ultimately, securing a full-time job. Through the program, she learned how to write a CV and successfully  interview.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100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Sokunchakrya </a:t>
            </a:r>
            <a:r>
              <a:rPr b="1" lang="es-ES" sz="1100">
                <a:solidFill>
                  <a:schemeClr val="dk1"/>
                </a:solidFill>
                <a:highlight>
                  <a:srgbClr val="FFFFFF"/>
                </a:highlight>
                <a:latin typeface="Lato"/>
                <a:ea typeface="Lato"/>
                <a:cs typeface="Lato"/>
                <a:sym typeface="Lato"/>
              </a:rPr>
              <a:t>gives the GoTeach program a lot of credit, saying it changed her life</a:t>
            </a:r>
            <a:r>
              <a:rPr lang="es-ES" sz="1100">
                <a:solidFill>
                  <a:schemeClr val="dk1"/>
                </a:solidFill>
                <a:highlight>
                  <a:srgbClr val="FFFFFF"/>
                </a:highlight>
                <a:latin typeface="Lato"/>
                <a:ea typeface="Lato"/>
                <a:cs typeface="Lato"/>
                <a:sym typeface="Lato"/>
              </a:rPr>
              <a:t>. She went from being a high school student who did not expect to attend university to </a:t>
            </a:r>
            <a:r>
              <a:rPr b="1" lang="es-ES" sz="1100">
                <a:solidFill>
                  <a:schemeClr val="dk1"/>
                </a:solidFill>
                <a:highlight>
                  <a:srgbClr val="FFFFFF"/>
                </a:highlight>
                <a:latin typeface="Lato"/>
                <a:ea typeface="Lato"/>
                <a:cs typeface="Lato"/>
                <a:sym typeface="Lato"/>
              </a:rPr>
              <a:t>interning with DHL Cambodia</a:t>
            </a:r>
            <a:r>
              <a:rPr lang="es-ES" sz="1100">
                <a:solidFill>
                  <a:schemeClr val="dk1"/>
                </a:solidFill>
                <a:highlight>
                  <a:srgbClr val="FFFFFF"/>
                </a:highlight>
                <a:latin typeface="Lato"/>
                <a:ea typeface="Lato"/>
                <a:cs typeface="Lato"/>
                <a:sym typeface="Lato"/>
              </a:rPr>
              <a:t> and then </a:t>
            </a:r>
            <a:r>
              <a:rPr b="1" lang="es-ES" sz="1100">
                <a:solidFill>
                  <a:schemeClr val="dk1"/>
                </a:solidFill>
                <a:highlight>
                  <a:srgbClr val="FFFFFF"/>
                </a:highlight>
                <a:latin typeface="Lato"/>
                <a:ea typeface="Lato"/>
                <a:cs typeface="Lato"/>
                <a:sym typeface="Lato"/>
              </a:rPr>
              <a:t>securing a full-time job with the company</a:t>
            </a:r>
            <a:r>
              <a:rPr lang="es-ES" sz="1100">
                <a:solidFill>
                  <a:schemeClr val="dk1"/>
                </a:solidFill>
                <a:highlight>
                  <a:srgbClr val="FFFFFF"/>
                </a:highlight>
                <a:latin typeface="Lato"/>
                <a:ea typeface="Lato"/>
                <a:cs typeface="Lato"/>
                <a:sym typeface="Lato"/>
              </a:rPr>
              <a:t>—a testament to </a:t>
            </a:r>
            <a:r>
              <a:rPr b="1" lang="es-ES" sz="1100">
                <a:solidFill>
                  <a:schemeClr val="dk1"/>
                </a:solidFill>
                <a:highlight>
                  <a:srgbClr val="FFFFFF"/>
                </a:highlight>
                <a:latin typeface="Lato"/>
                <a:ea typeface="Lato"/>
                <a:cs typeface="Lato"/>
                <a:sym typeface="Lato"/>
              </a:rPr>
              <a:t>the lasting impact of DHL volunteers</a:t>
            </a:r>
            <a:r>
              <a:rPr lang="es-ES" sz="1100">
                <a:solidFill>
                  <a:schemeClr val="dk1"/>
                </a:solidFill>
                <a:highlight>
                  <a:srgbClr val="FFFFFF"/>
                </a:highlight>
                <a:latin typeface="Lato"/>
                <a:ea typeface="Lato"/>
                <a:cs typeface="Lato"/>
                <a:sym typeface="Lato"/>
              </a:rPr>
              <a:t>.</a:t>
            </a:r>
            <a:endParaRPr sz="1100">
              <a:solidFill>
                <a:schemeClr val="dk1"/>
              </a:solidFill>
              <a:highlight>
                <a:srgbClr val="FFFFFF"/>
              </a:highlight>
              <a:latin typeface="Lato"/>
              <a:ea typeface="Lato"/>
              <a:cs typeface="Lato"/>
              <a:sym typeface="Lato"/>
            </a:endParaRPr>
          </a:p>
        </p:txBody>
      </p:sp>
      <p:sp>
        <p:nvSpPr>
          <p:cNvPr id="352" name="Google Shape;352;g266ee0a8194_0_6"/>
          <p:cNvSpPr txBox="1"/>
          <p:nvPr/>
        </p:nvSpPr>
        <p:spPr>
          <a:xfrm>
            <a:off x="5909075" y="3870025"/>
            <a:ext cx="3523200" cy="24036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1000"/>
              </a:spcBef>
              <a:spcAft>
                <a:spcPts val="0"/>
              </a:spcAft>
              <a:buClr>
                <a:schemeClr val="dk1"/>
              </a:buClr>
              <a:buSzPts val="1100"/>
              <a:buFont typeface="Arial"/>
              <a:buNone/>
            </a:pPr>
            <a:r>
              <a:rPr lang="es-ES" sz="1100">
                <a:solidFill>
                  <a:schemeClr val="dk1"/>
                </a:solidFill>
                <a:highlight>
                  <a:schemeClr val="lt1"/>
                </a:highlight>
                <a:latin typeface="Lato"/>
                <a:ea typeface="Lato"/>
                <a:cs typeface="Lato"/>
                <a:sym typeface="Lato"/>
              </a:rPr>
              <a:t>employees </a:t>
            </a:r>
            <a:r>
              <a:rPr lang="es-ES" sz="1100">
                <a:solidFill>
                  <a:schemeClr val="dk1"/>
                </a:solidFill>
                <a:highlight>
                  <a:schemeClr val="lt1"/>
                </a:highlight>
                <a:latin typeface="Lato"/>
                <a:ea typeface="Lato"/>
                <a:cs typeface="Lato"/>
                <a:sym typeface="Lato"/>
              </a:rPr>
              <a:t>perform their roles and deliver tasks at work and in professional settings. She learned valuable skills such as CV writing, cover letter preparation, and job interview techniques. </a:t>
            </a:r>
            <a:r>
              <a:rPr b="1" lang="es-ES" sz="1100">
                <a:solidFill>
                  <a:schemeClr val="dk1"/>
                </a:solidFill>
                <a:highlight>
                  <a:schemeClr val="lt1"/>
                </a:highlight>
                <a:latin typeface="Lato"/>
                <a:ea typeface="Lato"/>
                <a:cs typeface="Lato"/>
                <a:sym typeface="Lato"/>
              </a:rPr>
              <a:t>Participating in mock interview exercises improved Sreyneang’s confidence in her communication and interview skills.</a:t>
            </a:r>
            <a:r>
              <a:rPr lang="es-ES" sz="1100">
                <a:solidFill>
                  <a:schemeClr val="dk1"/>
                </a:solidFill>
                <a:highlight>
                  <a:schemeClr val="lt1"/>
                </a:highlight>
                <a:latin typeface="Lato"/>
                <a:ea typeface="Lato"/>
                <a:cs typeface="Lato"/>
                <a:sym typeface="Lato"/>
              </a:rPr>
              <a:t> She could actively engage with the Country Manager of DHL Express and DHL Global Forwarding and the COO of Teach For Cambodia, despite being unfamiliar with them. And the the feedback she received after a mock interview helped her identify improvement areas that could help her to successfully land her ideal job.</a:t>
            </a:r>
            <a:endParaRPr i="0" sz="1100" u="none" cap="none" strike="noStrike">
              <a:solidFill>
                <a:schemeClr val="dk1"/>
              </a:solidFill>
              <a:latin typeface="Lato"/>
              <a:ea typeface="Lato"/>
              <a:cs typeface="Lato"/>
              <a:sym typeface="Lato"/>
            </a:endParaRPr>
          </a:p>
        </p:txBody>
      </p:sp>
      <p:pic>
        <p:nvPicPr>
          <p:cNvPr id="353" name="Google Shape;353;g266ee0a8194_0_6">
            <a:hlinkClick r:id="rId6"/>
          </p:cNvPr>
          <p:cNvPicPr preferRelativeResize="0"/>
          <p:nvPr/>
        </p:nvPicPr>
        <p:blipFill rotWithShape="1">
          <a:blip r:embed="rId7">
            <a:alphaModFix amt="50000"/>
          </a:blip>
          <a:srcRect b="22191" l="29700" r="32349" t="20495"/>
          <a:stretch/>
        </p:blipFill>
        <p:spPr>
          <a:xfrm>
            <a:off x="10475449" y="4485663"/>
            <a:ext cx="726900" cy="771600"/>
          </a:xfrm>
          <a:prstGeom prst="ellipse">
            <a:avLst/>
          </a:prstGeom>
          <a:noFill/>
          <a:ln>
            <a:noFill/>
          </a:ln>
        </p:spPr>
      </p:pic>
      <p:sp>
        <p:nvSpPr>
          <p:cNvPr id="354" name="Google Shape;354;g266ee0a8194_0_6"/>
          <p:cNvSpPr txBox="1"/>
          <p:nvPr/>
        </p:nvSpPr>
        <p:spPr>
          <a:xfrm>
            <a:off x="9432275" y="5832575"/>
            <a:ext cx="2247900" cy="59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s-ES" sz="800">
                <a:solidFill>
                  <a:srgbClr val="3F3F3F"/>
                </a:solidFill>
                <a:latin typeface="Lato"/>
                <a:ea typeface="Lato"/>
                <a:cs typeface="Lato"/>
                <a:sym typeface="Lato"/>
              </a:rPr>
              <a:t>Teach For Cambodia Youth Employability Day. Yung Sreyneang participates in a mock interview with DHL volunteer.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14ced4911f_0_21"/>
          <p:cNvSpPr/>
          <p:nvPr/>
        </p:nvSpPr>
        <p:spPr>
          <a:xfrm>
            <a:off x="0" y="0"/>
            <a:ext cx="12192000" cy="6858000"/>
          </a:xfrm>
          <a:prstGeom prst="rect">
            <a:avLst/>
          </a:prstGeom>
          <a:solidFill>
            <a:srgbClr val="98C2C2"/>
          </a:solidFill>
          <a:ln cap="flat" cmpd="sng" w="9525">
            <a:solidFill>
              <a:srgbClr val="98C2C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114ced4911f_0_21"/>
          <p:cNvSpPr txBox="1"/>
          <p:nvPr>
            <p:ph type="ctrTitle"/>
          </p:nvPr>
        </p:nvSpPr>
        <p:spPr>
          <a:xfrm>
            <a:off x="1464800" y="2993999"/>
            <a:ext cx="9144000" cy="1022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15000"/>
              </a:lnSpc>
              <a:spcBef>
                <a:spcPts val="0"/>
              </a:spcBef>
              <a:spcAft>
                <a:spcPts val="0"/>
              </a:spcAft>
              <a:buSzPct val="100000"/>
              <a:buNone/>
            </a:pPr>
            <a:r>
              <a:rPr b="1" lang="es-ES">
                <a:solidFill>
                  <a:srgbClr val="FFFFFF"/>
                </a:solidFill>
                <a:latin typeface="Montserrat"/>
                <a:ea typeface="Montserrat"/>
                <a:cs typeface="Montserrat"/>
                <a:sym typeface="Montserrat"/>
                <a:extLst>
                  <a:ext uri="http://customooxmlschemas.google.com/">
                    <go:slidesCustomData xmlns:go="http://customooxmlschemas.google.com/" textRoundtripDataId="18"/>
                  </a:ext>
                </a:extLst>
              </a:rPr>
              <a:t>Building a Stronger Partnership</a:t>
            </a:r>
            <a:endParaRPr b="1">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13499e9e4c_0_48"/>
          <p:cNvSpPr/>
          <p:nvPr/>
        </p:nvSpPr>
        <p:spPr>
          <a:xfrm>
            <a:off x="0" y="0"/>
            <a:ext cx="12192000" cy="6858000"/>
          </a:xfrm>
          <a:prstGeom prst="rect">
            <a:avLst/>
          </a:prstGeom>
          <a:solidFill>
            <a:srgbClr val="98C2C2"/>
          </a:solidFill>
          <a:ln cap="flat" cmpd="sng" w="9525">
            <a:solidFill>
              <a:srgbClr val="98C2C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13499e9e4c_0_48"/>
          <p:cNvSpPr txBox="1"/>
          <p:nvPr>
            <p:ph type="ctrTitle"/>
          </p:nvPr>
        </p:nvSpPr>
        <p:spPr>
          <a:xfrm>
            <a:off x="1524000" y="2917799"/>
            <a:ext cx="9144000" cy="1022400"/>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SzPts val="6000"/>
              <a:buNone/>
            </a:pPr>
            <a:r>
              <a:rPr b="1" lang="es-ES">
                <a:solidFill>
                  <a:srgbClr val="FFFFFF"/>
                </a:solidFill>
                <a:latin typeface="Montserrat"/>
                <a:ea typeface="Montserrat"/>
                <a:cs typeface="Montserrat"/>
                <a:sym typeface="Montserrat"/>
              </a:rPr>
              <a:t>Global Impact</a:t>
            </a:r>
            <a:endParaRPr b="1">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10e02d03840_0_0"/>
          <p:cNvPicPr preferRelativeResize="0"/>
          <p:nvPr/>
        </p:nvPicPr>
        <p:blipFill rotWithShape="1">
          <a:blip r:embed="rId3">
            <a:alphaModFix amt="55000"/>
          </a:blip>
          <a:srcRect b="4993" l="5321" r="22476" t="10623"/>
          <a:stretch/>
        </p:blipFill>
        <p:spPr>
          <a:xfrm>
            <a:off x="2486625" y="0"/>
            <a:ext cx="9705374" cy="6344875"/>
          </a:xfrm>
          <a:prstGeom prst="rect">
            <a:avLst/>
          </a:prstGeom>
          <a:noFill/>
          <a:ln>
            <a:noFill/>
          </a:ln>
        </p:spPr>
      </p:pic>
      <p:sp>
        <p:nvSpPr>
          <p:cNvPr id="368" name="Google Shape;368;g10e02d03840_0_0"/>
          <p:cNvSpPr txBox="1"/>
          <p:nvPr/>
        </p:nvSpPr>
        <p:spPr>
          <a:xfrm>
            <a:off x="623900" y="847275"/>
            <a:ext cx="5661900" cy="44022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3F3F3F"/>
                </a:solidFill>
                <a:latin typeface="Montserrat"/>
                <a:ea typeface="Montserrat"/>
                <a:cs typeface="Montserrat"/>
                <a:sym typeface="Montserrat"/>
              </a:rPr>
              <a:t>During 202</a:t>
            </a:r>
            <a:r>
              <a:rPr lang="es-ES" sz="2800">
                <a:solidFill>
                  <a:srgbClr val="3F3F3F"/>
                </a:solidFill>
                <a:latin typeface="Montserrat"/>
                <a:ea typeface="Montserrat"/>
                <a:cs typeface="Montserrat"/>
                <a:sym typeface="Montserrat"/>
              </a:rPr>
              <a:t>3</a:t>
            </a:r>
            <a:r>
              <a:rPr b="0" i="0" lang="es-ES" sz="2800" u="none" cap="none" strike="noStrike">
                <a:solidFill>
                  <a:srgbClr val="3F3F3F"/>
                </a:solidFill>
                <a:latin typeface="Montserrat"/>
                <a:ea typeface="Montserrat"/>
                <a:cs typeface="Montserrat"/>
                <a:sym typeface="Montserrat"/>
              </a:rPr>
              <a:t>, our partnership</a:t>
            </a:r>
            <a:endParaRPr b="0" i="0" sz="2800" u="none" cap="none" strike="noStrike">
              <a:solidFill>
                <a:srgbClr val="3F3F3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3F3F3F"/>
                </a:solidFill>
                <a:latin typeface="Montserrat"/>
                <a:ea typeface="Montserrat"/>
                <a:cs typeface="Montserrat"/>
                <a:sym typeface="Montserrat"/>
              </a:rPr>
              <a:t>continued to foster the necessary skills for young people to be ready to shape their future. </a:t>
            </a:r>
            <a:endParaRPr b="0" i="0" sz="2800" u="none" cap="none" strike="noStrike">
              <a:solidFill>
                <a:srgbClr val="3F3F3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F3F3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3F3F3F"/>
                </a:solidFill>
                <a:latin typeface="Montserrat"/>
                <a:ea typeface="Montserrat"/>
                <a:cs typeface="Montserrat"/>
                <a:sym typeface="Montserrat"/>
              </a:rPr>
              <a:t>We are deeply grateful </a:t>
            </a:r>
            <a:r>
              <a:rPr lang="es-ES" sz="2800">
                <a:solidFill>
                  <a:srgbClr val="3F3F3F"/>
                </a:solidFill>
                <a:latin typeface="Montserrat"/>
                <a:ea typeface="Montserrat"/>
                <a:cs typeface="Montserrat"/>
                <a:sym typeface="Montserrat"/>
              </a:rPr>
              <a:t>to DHL volunteers who supported students with </a:t>
            </a:r>
            <a:r>
              <a:rPr lang="es-ES" sz="2800">
                <a:solidFill>
                  <a:srgbClr val="3F3F3F"/>
                </a:solidFill>
                <a:latin typeface="Montserrat"/>
                <a:ea typeface="Montserrat"/>
                <a:cs typeface="Montserrat"/>
                <a:sym typeface="Montserrat"/>
              </a:rPr>
              <a:t>their</a:t>
            </a:r>
            <a:r>
              <a:rPr lang="es-ES" sz="2800">
                <a:solidFill>
                  <a:srgbClr val="3F3F3F"/>
                </a:solidFill>
                <a:latin typeface="Montserrat"/>
                <a:ea typeface="Montserrat"/>
                <a:cs typeface="Montserrat"/>
                <a:sym typeface="Montserrat"/>
              </a:rPr>
              <a:t> time, skills, and knowledge!</a:t>
            </a:r>
            <a:endParaRPr b="0" i="0" sz="2800" u="none" cap="none" strike="noStrike">
              <a:solidFill>
                <a:srgbClr val="3F3F3F"/>
              </a:solidFill>
              <a:latin typeface="Montserrat"/>
              <a:ea typeface="Montserrat"/>
              <a:cs typeface="Montserrat"/>
              <a:sym typeface="Montserrat"/>
            </a:endParaRPr>
          </a:p>
        </p:txBody>
      </p:sp>
      <p:sp>
        <p:nvSpPr>
          <p:cNvPr id="369" name="Google Shape;369;g10e02d03840_0_0"/>
          <p:cNvSpPr txBox="1"/>
          <p:nvPr/>
        </p:nvSpPr>
        <p:spPr>
          <a:xfrm>
            <a:off x="6821774" y="930150"/>
            <a:ext cx="5045700" cy="757200"/>
          </a:xfrm>
          <a:prstGeom prst="rect">
            <a:avLst/>
          </a:prstGeom>
          <a:noFill/>
          <a:ln>
            <a:noFill/>
          </a:ln>
        </p:spPr>
        <p:txBody>
          <a:bodyPr anchorCtr="0" anchor="t" bIns="45700" lIns="0" spcFirstLastPara="1" rIns="91425" wrap="square" tIns="45700">
            <a:spAutoFit/>
          </a:bodyPr>
          <a:lstStyle/>
          <a:p>
            <a:pPr indent="0" lvl="0" marL="0" marR="0" rtl="0" algn="l">
              <a:lnSpc>
                <a:spcPct val="60000"/>
              </a:lnSpc>
              <a:spcBef>
                <a:spcPts val="0"/>
              </a:spcBef>
              <a:spcAft>
                <a:spcPts val="0"/>
              </a:spcAft>
              <a:buClr>
                <a:srgbClr val="000000"/>
              </a:buClr>
              <a:buSzPts val="7200"/>
              <a:buFont typeface="Arial"/>
              <a:buNone/>
            </a:pPr>
            <a:r>
              <a:rPr b="1" lang="es-ES" sz="7200">
                <a:solidFill>
                  <a:srgbClr val="98C2C2"/>
                </a:solidFill>
                <a:latin typeface="Montserrat"/>
                <a:ea typeface="Montserrat"/>
                <a:cs typeface="Montserrat"/>
                <a:sym typeface="Montserrat"/>
              </a:rPr>
              <a:t>803</a:t>
            </a:r>
            <a:r>
              <a:rPr b="1" lang="es-ES" sz="1800">
                <a:solidFill>
                  <a:srgbClr val="98C2C2"/>
                </a:solidFill>
                <a:latin typeface="Montserrat"/>
                <a:ea typeface="Montserrat"/>
                <a:cs typeface="Montserrat"/>
                <a:sym typeface="Montserrat"/>
              </a:rPr>
              <a:t>students</a:t>
            </a:r>
            <a:r>
              <a:rPr b="1" lang="es-ES" sz="1800">
                <a:solidFill>
                  <a:srgbClr val="98C2C2"/>
                </a:solidFill>
                <a:latin typeface="Montserrat"/>
                <a:ea typeface="Montserrat"/>
                <a:cs typeface="Montserrat"/>
                <a:sym typeface="Montserrat"/>
              </a:rPr>
              <a:t> impacted</a:t>
            </a:r>
            <a:endParaRPr b="1" i="0" sz="4000" u="none" cap="none" strike="noStrike">
              <a:solidFill>
                <a:srgbClr val="98C2C2"/>
              </a:solidFill>
              <a:latin typeface="Montserrat"/>
              <a:ea typeface="Montserrat"/>
              <a:cs typeface="Montserrat"/>
              <a:sym typeface="Montserrat"/>
            </a:endParaRPr>
          </a:p>
        </p:txBody>
      </p:sp>
      <p:sp>
        <p:nvSpPr>
          <p:cNvPr id="370" name="Google Shape;370;g10e02d03840_0_0"/>
          <p:cNvSpPr txBox="1"/>
          <p:nvPr/>
        </p:nvSpPr>
        <p:spPr>
          <a:xfrm>
            <a:off x="6821777" y="3015525"/>
            <a:ext cx="5045700" cy="757200"/>
          </a:xfrm>
          <a:prstGeom prst="rect">
            <a:avLst/>
          </a:prstGeom>
          <a:noFill/>
          <a:ln>
            <a:noFill/>
          </a:ln>
        </p:spPr>
        <p:txBody>
          <a:bodyPr anchorCtr="0" anchor="t" bIns="45700" lIns="0" spcFirstLastPara="1" rIns="91425" wrap="square" tIns="45700">
            <a:spAutoFit/>
          </a:bodyPr>
          <a:lstStyle/>
          <a:p>
            <a:pPr indent="0" lvl="0" marL="0" marR="0" rtl="0" algn="l">
              <a:lnSpc>
                <a:spcPct val="60000"/>
              </a:lnSpc>
              <a:spcBef>
                <a:spcPts val="0"/>
              </a:spcBef>
              <a:spcAft>
                <a:spcPts val="0"/>
              </a:spcAft>
              <a:buClr>
                <a:srgbClr val="000000"/>
              </a:buClr>
              <a:buSzPts val="7200"/>
              <a:buFont typeface="Arial"/>
              <a:buNone/>
            </a:pPr>
            <a:r>
              <a:rPr b="1" i="0" lang="es-ES" sz="7200" u="none" cap="none" strike="noStrike">
                <a:solidFill>
                  <a:srgbClr val="98C2C2"/>
                </a:solidFill>
                <a:latin typeface="Montserrat"/>
                <a:ea typeface="Montserrat"/>
                <a:cs typeface="Montserrat"/>
                <a:sym typeface="Montserrat"/>
              </a:rPr>
              <a:t>10</a:t>
            </a:r>
            <a:r>
              <a:rPr b="1" lang="es-ES" sz="7200">
                <a:solidFill>
                  <a:srgbClr val="98C2C2"/>
                </a:solidFill>
                <a:latin typeface="Montserrat"/>
                <a:ea typeface="Montserrat"/>
                <a:cs typeface="Montserrat"/>
                <a:sym typeface="Montserrat"/>
              </a:rPr>
              <a:t>38</a:t>
            </a:r>
            <a:r>
              <a:rPr b="1" lang="es-ES" sz="1800">
                <a:solidFill>
                  <a:srgbClr val="98C2C2"/>
                </a:solidFill>
                <a:latin typeface="Montserrat"/>
                <a:ea typeface="Montserrat"/>
                <a:cs typeface="Montserrat"/>
                <a:sym typeface="Montserrat"/>
              </a:rPr>
              <a:t>volunteers</a:t>
            </a:r>
            <a:endParaRPr b="1" i="0" sz="4000" u="none" cap="none" strike="noStrike">
              <a:solidFill>
                <a:srgbClr val="98C2C2"/>
              </a:solidFill>
              <a:latin typeface="Montserrat"/>
              <a:ea typeface="Montserrat"/>
              <a:cs typeface="Montserrat"/>
              <a:sym typeface="Montserrat"/>
            </a:endParaRPr>
          </a:p>
        </p:txBody>
      </p:sp>
      <p:sp>
        <p:nvSpPr>
          <p:cNvPr id="371" name="Google Shape;371;g10e02d03840_0_0"/>
          <p:cNvSpPr txBox="1"/>
          <p:nvPr/>
        </p:nvSpPr>
        <p:spPr>
          <a:xfrm>
            <a:off x="6821786" y="4054450"/>
            <a:ext cx="5338800" cy="757200"/>
          </a:xfrm>
          <a:prstGeom prst="rect">
            <a:avLst/>
          </a:prstGeom>
          <a:noFill/>
          <a:ln>
            <a:noFill/>
          </a:ln>
        </p:spPr>
        <p:txBody>
          <a:bodyPr anchorCtr="0" anchor="t" bIns="45700" lIns="0" spcFirstLastPara="1" rIns="91425" wrap="square" tIns="45700">
            <a:spAutoFit/>
          </a:bodyPr>
          <a:lstStyle/>
          <a:p>
            <a:pPr indent="0" lvl="0" marL="0" marR="0" rtl="0" algn="l">
              <a:lnSpc>
                <a:spcPct val="60000"/>
              </a:lnSpc>
              <a:spcBef>
                <a:spcPts val="0"/>
              </a:spcBef>
              <a:spcAft>
                <a:spcPts val="0"/>
              </a:spcAft>
              <a:buClr>
                <a:srgbClr val="000000"/>
              </a:buClr>
              <a:buSzPts val="7200"/>
              <a:buFont typeface="Arial"/>
              <a:buNone/>
            </a:pPr>
            <a:r>
              <a:rPr b="1" lang="es-ES" sz="7200">
                <a:solidFill>
                  <a:srgbClr val="98C2C2"/>
                </a:solidFill>
                <a:latin typeface="Montserrat"/>
                <a:ea typeface="Montserrat"/>
                <a:cs typeface="Montserrat"/>
                <a:sym typeface="Montserrat"/>
              </a:rPr>
              <a:t>25</a:t>
            </a:r>
            <a:r>
              <a:rPr b="1" lang="es-ES" sz="1800">
                <a:solidFill>
                  <a:srgbClr val="98C2C2"/>
                </a:solidFill>
                <a:latin typeface="Montserrat"/>
                <a:ea typeface="Montserrat"/>
                <a:cs typeface="Montserrat"/>
                <a:sym typeface="Montserrat"/>
              </a:rPr>
              <a:t>countries</a:t>
            </a:r>
            <a:endParaRPr b="1" i="0" sz="4000" u="none" cap="none" strike="noStrike">
              <a:solidFill>
                <a:srgbClr val="98C2C2"/>
              </a:solidFill>
              <a:latin typeface="Montserrat"/>
              <a:ea typeface="Montserrat"/>
              <a:cs typeface="Montserrat"/>
              <a:sym typeface="Montserrat"/>
            </a:endParaRPr>
          </a:p>
        </p:txBody>
      </p:sp>
      <p:sp>
        <p:nvSpPr>
          <p:cNvPr id="372" name="Google Shape;372;g10e02d03840_0_0"/>
          <p:cNvSpPr txBox="1"/>
          <p:nvPr/>
        </p:nvSpPr>
        <p:spPr>
          <a:xfrm>
            <a:off x="6821773" y="1972838"/>
            <a:ext cx="5519700" cy="757200"/>
          </a:xfrm>
          <a:prstGeom prst="rect">
            <a:avLst/>
          </a:prstGeom>
          <a:noFill/>
          <a:ln>
            <a:noFill/>
          </a:ln>
        </p:spPr>
        <p:txBody>
          <a:bodyPr anchorCtr="0" anchor="t" bIns="45700" lIns="0" spcFirstLastPara="1" rIns="91425" wrap="square" tIns="45700">
            <a:spAutoFit/>
          </a:bodyPr>
          <a:lstStyle/>
          <a:p>
            <a:pPr indent="0" lvl="0" marL="0" marR="0" rtl="0" algn="l">
              <a:lnSpc>
                <a:spcPct val="60000"/>
              </a:lnSpc>
              <a:spcBef>
                <a:spcPts val="0"/>
              </a:spcBef>
              <a:spcAft>
                <a:spcPts val="0"/>
              </a:spcAft>
              <a:buClr>
                <a:srgbClr val="000000"/>
              </a:buClr>
              <a:buSzPts val="7200"/>
              <a:buFont typeface="Arial"/>
              <a:buNone/>
            </a:pPr>
            <a:r>
              <a:rPr b="1" lang="es-ES" sz="7200">
                <a:solidFill>
                  <a:srgbClr val="98C2C2"/>
                </a:solidFill>
                <a:latin typeface="Montserrat"/>
                <a:ea typeface="Montserrat"/>
                <a:cs typeface="Montserrat"/>
                <a:sym typeface="Montserrat"/>
              </a:rPr>
              <a:t>1,348</a:t>
            </a:r>
            <a:r>
              <a:rPr b="1" lang="es-ES" sz="1800">
                <a:solidFill>
                  <a:srgbClr val="98C2C2"/>
                </a:solidFill>
                <a:latin typeface="Montserrat"/>
                <a:ea typeface="Montserrat"/>
                <a:cs typeface="Montserrat"/>
                <a:sym typeface="Montserrat"/>
              </a:rPr>
              <a:t>students reached</a:t>
            </a:r>
            <a:endParaRPr b="1" i="0" sz="4000" u="none" cap="none" strike="noStrike">
              <a:solidFill>
                <a:srgbClr val="98C2C2"/>
              </a:solidFill>
              <a:latin typeface="Montserrat"/>
              <a:ea typeface="Montserrat"/>
              <a:cs typeface="Montserrat"/>
              <a:sym typeface="Montserrat"/>
            </a:endParaRPr>
          </a:p>
        </p:txBody>
      </p:sp>
      <p:sp>
        <p:nvSpPr>
          <p:cNvPr id="373" name="Google Shape;373;g10e02d03840_0_0"/>
          <p:cNvSpPr txBox="1"/>
          <p:nvPr/>
        </p:nvSpPr>
        <p:spPr>
          <a:xfrm>
            <a:off x="623900" y="5343600"/>
            <a:ext cx="5260800" cy="3387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E19747"/>
                </a:solidFill>
                <a:latin typeface="Lato"/>
                <a:ea typeface="Lato"/>
                <a:cs typeface="Lato"/>
                <a:sym typeface="Lato"/>
              </a:rPr>
              <a:t>Thank you for your ongoing support.</a:t>
            </a:r>
            <a:endParaRPr b="1" i="0" sz="1600" u="none" cap="none" strike="noStrike">
              <a:solidFill>
                <a:srgbClr val="E19747"/>
              </a:solidFill>
              <a:latin typeface="Lato"/>
              <a:ea typeface="Lato"/>
              <a:cs typeface="Lato"/>
              <a:sym typeface="Lato"/>
            </a:endParaRPr>
          </a:p>
        </p:txBody>
      </p:sp>
      <p:sp>
        <p:nvSpPr>
          <p:cNvPr id="374" name="Google Shape;374;g10e02d03840_0_0"/>
          <p:cNvSpPr txBox="1"/>
          <p:nvPr/>
        </p:nvSpPr>
        <p:spPr>
          <a:xfrm>
            <a:off x="633455" y="593752"/>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extLst>
                  <a:ext uri="http://customooxmlschemas.google.com/">
                    <go:slidesCustomData xmlns:go="http://customooxmlschemas.google.com/" textRoundtripDataId="19"/>
                  </a:ext>
                </a:extLst>
              </a:rPr>
              <a:t>Building a Stronger Partnership</a:t>
            </a:r>
            <a:endParaRPr b="0" i="0" sz="1400" u="none" cap="none" strike="noStrike">
              <a:solidFill>
                <a:srgbClr val="000000"/>
              </a:solidFill>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ca287ec511_0_12"/>
          <p:cNvSpPr txBox="1"/>
          <p:nvPr/>
        </p:nvSpPr>
        <p:spPr>
          <a:xfrm>
            <a:off x="10361900" y="1800575"/>
            <a:ext cx="1443000" cy="4175100"/>
          </a:xfrm>
          <a:prstGeom prst="rect">
            <a:avLst/>
          </a:prstGeom>
          <a:solidFill>
            <a:srgbClr val="BDD6EB"/>
          </a:solidFill>
          <a:ln cap="flat" cmpd="sng" w="9525">
            <a:solidFill>
              <a:srgbClr val="BDD6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117" name="Google Shape;117;g1ca287ec511_0_12"/>
          <p:cNvPicPr preferRelativeResize="0"/>
          <p:nvPr/>
        </p:nvPicPr>
        <p:blipFill rotWithShape="1">
          <a:blip r:embed="rId3">
            <a:alphaModFix amt="47000"/>
          </a:blip>
          <a:srcRect b="13056" l="0" r="0" t="13056"/>
          <a:stretch/>
        </p:blipFill>
        <p:spPr>
          <a:xfrm>
            <a:off x="1830089" y="1800590"/>
            <a:ext cx="8531821" cy="4175070"/>
          </a:xfrm>
          <a:prstGeom prst="rect">
            <a:avLst/>
          </a:prstGeom>
          <a:noFill/>
          <a:ln cap="flat" cmpd="sng" w="9525">
            <a:solidFill>
              <a:srgbClr val="BDD6EB"/>
            </a:solidFill>
            <a:prstDash val="solid"/>
            <a:round/>
            <a:headEnd len="sm" w="sm" type="none"/>
            <a:tailEnd len="sm" w="sm" type="none"/>
          </a:ln>
        </p:spPr>
      </p:pic>
      <p:sp>
        <p:nvSpPr>
          <p:cNvPr id="118" name="Google Shape;118;g1ca287ec511_0_12"/>
          <p:cNvSpPr txBox="1"/>
          <p:nvPr/>
        </p:nvSpPr>
        <p:spPr>
          <a:xfrm>
            <a:off x="638775" y="907525"/>
            <a:ext cx="10654800" cy="784800"/>
          </a:xfrm>
          <a:prstGeom prst="rect">
            <a:avLst/>
          </a:prstGeom>
          <a:noFill/>
          <a:ln>
            <a:noFill/>
          </a:ln>
        </p:spPr>
        <p:txBody>
          <a:bodyPr anchorCtr="0" anchor="t" bIns="60925" lIns="0" spcFirstLastPara="1" rIns="121900" wrap="square" tIns="60925">
            <a:spAutoFit/>
          </a:bodyPr>
          <a:lstStyle/>
          <a:p>
            <a:pPr indent="0" lvl="0" marL="0" marR="0" rtl="0" algn="l">
              <a:lnSpc>
                <a:spcPct val="115000"/>
              </a:lnSpc>
              <a:spcBef>
                <a:spcPts val="0"/>
              </a:spcBef>
              <a:spcAft>
                <a:spcPts val="0"/>
              </a:spcAft>
              <a:buClr>
                <a:srgbClr val="000000"/>
              </a:buClr>
              <a:buSzPts val="2900"/>
              <a:buFont typeface="Arial"/>
              <a:buNone/>
            </a:pPr>
            <a:r>
              <a:rPr b="0" i="0" lang="es-ES" sz="2000" u="none" cap="none" strike="noStrike">
                <a:solidFill>
                  <a:srgbClr val="4D4D4D"/>
                </a:solidFill>
                <a:latin typeface="Montserrat"/>
                <a:ea typeface="Montserrat"/>
                <a:cs typeface="Montserrat"/>
                <a:sym typeface="Montserrat"/>
              </a:rPr>
              <a:t>DHL </a:t>
            </a:r>
            <a:r>
              <a:rPr lang="es-ES" sz="2000">
                <a:solidFill>
                  <a:srgbClr val="4D4D4D"/>
                </a:solidFill>
                <a:latin typeface="Montserrat"/>
                <a:ea typeface="Montserrat"/>
                <a:cs typeface="Montserrat"/>
                <a:sym typeface="Montserrat"/>
              </a:rPr>
              <a:t>Group</a:t>
            </a:r>
            <a:r>
              <a:rPr b="0" i="0" lang="es-ES" sz="2000" u="none" cap="none" strike="noStrike">
                <a:solidFill>
                  <a:srgbClr val="4D4D4D"/>
                </a:solidFill>
                <a:latin typeface="Montserrat"/>
                <a:ea typeface="Montserrat"/>
                <a:cs typeface="Montserrat"/>
                <a:sym typeface="Montserrat"/>
              </a:rPr>
              <a:t>’s </a:t>
            </a:r>
            <a:r>
              <a:rPr b="1" i="0" lang="es-ES" sz="2000" u="none" cap="none" strike="noStrike">
                <a:solidFill>
                  <a:srgbClr val="4D4D4D"/>
                </a:solidFill>
                <a:latin typeface="Montserrat"/>
                <a:ea typeface="Montserrat"/>
                <a:cs typeface="Montserrat"/>
                <a:sym typeface="Montserrat"/>
                <a:extLst>
                  <a:ext uri="http://customooxmlschemas.google.com/">
                    <go:slidesCustomData xmlns:go="http://customooxmlschemas.google.com/" textRoundtripDataId="1"/>
                  </a:ext>
                </a:extLst>
              </a:rPr>
              <a:t>long-standing</a:t>
            </a:r>
            <a:r>
              <a:rPr b="1" lang="es-ES" sz="2000">
                <a:solidFill>
                  <a:srgbClr val="4D4D4D"/>
                </a:solidFill>
                <a:latin typeface="Montserrat"/>
                <a:ea typeface="Montserrat"/>
                <a:cs typeface="Montserrat"/>
                <a:sym typeface="Montserrat"/>
              </a:rPr>
              <a:t> </a:t>
            </a:r>
            <a:r>
              <a:rPr b="1" i="0" lang="es-ES" sz="2000" u="none" cap="none" strike="noStrike">
                <a:solidFill>
                  <a:srgbClr val="4D4D4D"/>
                </a:solidFill>
                <a:latin typeface="Montserrat"/>
                <a:ea typeface="Montserrat"/>
                <a:cs typeface="Montserrat"/>
                <a:sym typeface="Montserrat"/>
              </a:rPr>
              <a:t>partnership for 14 years</a:t>
            </a:r>
            <a:r>
              <a:rPr b="0" i="0" lang="es-ES" sz="2000" u="none" cap="none" strike="noStrike">
                <a:solidFill>
                  <a:srgbClr val="4D4D4D"/>
                </a:solidFill>
                <a:latin typeface="Montserrat"/>
                <a:ea typeface="Montserrat"/>
                <a:cs typeface="Montserrat"/>
                <a:sym typeface="Montserrat"/>
              </a:rPr>
              <a:t> with Teach For All is building collective leadership to ensure that </a:t>
            </a:r>
            <a:r>
              <a:rPr b="1" i="0" lang="es-ES" sz="2000" u="none" cap="none" strike="noStrike">
                <a:solidFill>
                  <a:srgbClr val="4D4D4D"/>
                </a:solidFill>
                <a:latin typeface="Montserrat"/>
                <a:ea typeface="Montserrat"/>
                <a:cs typeface="Montserrat"/>
                <a:sym typeface="Montserrat"/>
              </a:rPr>
              <a:t>all children can fulfill their potential</a:t>
            </a:r>
            <a:r>
              <a:rPr b="0" i="0" lang="es-ES" sz="2000" u="none" cap="none" strike="noStrike">
                <a:solidFill>
                  <a:srgbClr val="4D4D4D"/>
                </a:solidFill>
                <a:latin typeface="Montserrat"/>
                <a:ea typeface="Montserrat"/>
                <a:cs typeface="Montserrat"/>
                <a:sym typeface="Montserrat"/>
              </a:rPr>
              <a:t> </a:t>
            </a:r>
            <a:endParaRPr b="0" i="0" sz="2000" u="none" cap="none" strike="noStrike">
              <a:solidFill>
                <a:srgbClr val="000000"/>
              </a:solidFill>
              <a:latin typeface="Arial"/>
              <a:ea typeface="Arial"/>
              <a:cs typeface="Arial"/>
              <a:sym typeface="Arial"/>
            </a:endParaRPr>
          </a:p>
        </p:txBody>
      </p:sp>
      <p:sp>
        <p:nvSpPr>
          <p:cNvPr id="119" name="Google Shape;119;g1ca287ec511_0_12"/>
          <p:cNvSpPr txBox="1"/>
          <p:nvPr/>
        </p:nvSpPr>
        <p:spPr>
          <a:xfrm>
            <a:off x="623905" y="579225"/>
            <a:ext cx="4827000" cy="292500"/>
          </a:xfrm>
          <a:prstGeom prst="rect">
            <a:avLst/>
          </a:prstGeom>
          <a:noFill/>
          <a:ln>
            <a:noFill/>
          </a:ln>
        </p:spPr>
        <p:txBody>
          <a:bodyPr anchorCtr="0" anchor="t" bIns="60925" lIns="0" spcFirstLastPara="1" rIns="121900" wrap="square" tIns="60925">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Global Impact</a:t>
            </a:r>
            <a:endParaRPr b="0" i="0" sz="1700" u="none" cap="none" strike="noStrike">
              <a:solidFill>
                <a:srgbClr val="000000"/>
              </a:solidFill>
              <a:latin typeface="Arial"/>
              <a:ea typeface="Arial"/>
              <a:cs typeface="Arial"/>
              <a:sym typeface="Arial"/>
            </a:endParaRPr>
          </a:p>
        </p:txBody>
      </p:sp>
      <p:sp>
        <p:nvSpPr>
          <p:cNvPr id="120" name="Google Shape;120;g1ca287ec511_0_12"/>
          <p:cNvSpPr txBox="1"/>
          <p:nvPr/>
        </p:nvSpPr>
        <p:spPr>
          <a:xfrm>
            <a:off x="7323275" y="2297375"/>
            <a:ext cx="4467000" cy="1280700"/>
          </a:xfrm>
          <a:prstGeom prst="rect">
            <a:avLst/>
          </a:prstGeom>
          <a:solidFill>
            <a:srgbClr val="97C2C2">
              <a:alpha val="25880"/>
            </a:srgbClr>
          </a:solidFill>
          <a:ln>
            <a:noFill/>
          </a:ln>
        </p:spPr>
        <p:txBody>
          <a:bodyPr anchorCtr="0" anchor="t" bIns="91425" lIns="91425" spcFirstLastPara="1" rIns="91425" wrap="square" tIns="91425">
            <a:spAutoFit/>
          </a:bodyPr>
          <a:lstStyle/>
          <a:p>
            <a:pPr indent="0" lvl="0" marL="89999" marR="89999" rtl="0" algn="l">
              <a:lnSpc>
                <a:spcPct val="115000"/>
              </a:lnSpc>
              <a:spcBef>
                <a:spcPts val="0"/>
              </a:spcBef>
              <a:spcAft>
                <a:spcPts val="0"/>
              </a:spcAft>
              <a:buClr>
                <a:schemeClr val="dk1"/>
              </a:buClr>
              <a:buSzPts val="1600"/>
              <a:buFont typeface="Arial"/>
              <a:buNone/>
            </a:pPr>
            <a:r>
              <a:rPr lang="es-ES" sz="1600">
                <a:solidFill>
                  <a:schemeClr val="dk1"/>
                </a:solidFill>
                <a:latin typeface="Lato"/>
                <a:ea typeface="Lato"/>
                <a:cs typeface="Lato"/>
                <a:sym typeface="Lato"/>
              </a:rPr>
              <a:t>Last year, o</a:t>
            </a:r>
            <a:r>
              <a:rPr lang="es-ES" sz="1600">
                <a:solidFill>
                  <a:schemeClr val="dk1"/>
                </a:solidFill>
                <a:latin typeface="Lato"/>
                <a:ea typeface="Lato"/>
                <a:cs typeface="Lato"/>
                <a:sym typeface="Lato"/>
              </a:rPr>
              <a:t>ur network brought in </a:t>
            </a:r>
            <a:r>
              <a:rPr b="1" lang="es-ES" sz="1600">
                <a:solidFill>
                  <a:schemeClr val="dk1"/>
                </a:solidFill>
                <a:latin typeface="Lato"/>
                <a:ea typeface="Lato"/>
                <a:cs typeface="Lato"/>
                <a:sym typeface="Lato"/>
              </a:rPr>
              <a:t>over </a:t>
            </a:r>
            <a:r>
              <a:rPr b="1" lang="es-ES" sz="1600">
                <a:solidFill>
                  <a:schemeClr val="dk1"/>
                </a:solidFill>
                <a:latin typeface="Lato"/>
                <a:ea typeface="Lato"/>
                <a:cs typeface="Lato"/>
                <a:sym typeface="Lato"/>
                <a:extLst>
                  <a:ext uri="http://customooxmlschemas.google.com/">
                    <go:slidesCustomData xmlns:go="http://customooxmlschemas.google.com/" textRoundtripDataId="2"/>
                  </a:ext>
                </a:extLst>
              </a:rPr>
              <a:t>7,300</a:t>
            </a:r>
            <a:r>
              <a:rPr lang="es-ES" sz="1600">
                <a:solidFill>
                  <a:schemeClr val="dk1"/>
                </a:solidFill>
                <a:latin typeface="Lato"/>
                <a:ea typeface="Lato"/>
                <a:cs typeface="Lato"/>
                <a:sym typeface="Lato"/>
              </a:rPr>
              <a:t> new diverse teacher leaders who, together with their second-year counterparts, impacted more than </a:t>
            </a:r>
            <a:r>
              <a:rPr b="1" lang="es-ES" sz="1600">
                <a:solidFill>
                  <a:schemeClr val="dk1"/>
                </a:solidFill>
                <a:latin typeface="Lato"/>
                <a:ea typeface="Lato"/>
                <a:cs typeface="Lato"/>
                <a:sym typeface="Lato"/>
              </a:rPr>
              <a:t>1 million</a:t>
            </a:r>
            <a:r>
              <a:rPr lang="es-ES" sz="1600">
                <a:solidFill>
                  <a:schemeClr val="dk1"/>
                </a:solidFill>
                <a:latin typeface="Lato"/>
                <a:ea typeface="Lato"/>
                <a:cs typeface="Lato"/>
                <a:sym typeface="Lato"/>
              </a:rPr>
              <a:t> children in </a:t>
            </a:r>
            <a:r>
              <a:rPr b="1" lang="es-ES" sz="1600">
                <a:solidFill>
                  <a:schemeClr val="dk1"/>
                </a:solidFill>
                <a:latin typeface="Lato"/>
                <a:ea typeface="Lato"/>
                <a:cs typeface="Lato"/>
                <a:sym typeface="Lato"/>
              </a:rPr>
              <a:t>62 countries</a:t>
            </a:r>
            <a:r>
              <a:rPr lang="es-ES" sz="1600">
                <a:solidFill>
                  <a:schemeClr val="dk1"/>
                </a:solidFill>
                <a:latin typeface="Lato"/>
                <a:ea typeface="Lato"/>
                <a:cs typeface="Lato"/>
                <a:sym typeface="Lato"/>
              </a:rPr>
              <a:t>.</a:t>
            </a:r>
            <a:endParaRPr b="0" i="0" sz="1600" u="none" cap="none" strike="noStrike">
              <a:solidFill>
                <a:srgbClr val="000000"/>
              </a:solidFill>
              <a:latin typeface="Calibri"/>
              <a:ea typeface="Calibri"/>
              <a:cs typeface="Calibri"/>
              <a:sym typeface="Calibri"/>
            </a:endParaRPr>
          </a:p>
        </p:txBody>
      </p:sp>
      <p:sp>
        <p:nvSpPr>
          <p:cNvPr id="121" name="Google Shape;121;g1ca287ec511_0_12"/>
          <p:cNvSpPr txBox="1"/>
          <p:nvPr/>
        </p:nvSpPr>
        <p:spPr>
          <a:xfrm>
            <a:off x="623900" y="1800600"/>
            <a:ext cx="1215300" cy="4175100"/>
          </a:xfrm>
          <a:prstGeom prst="rect">
            <a:avLst/>
          </a:prstGeom>
          <a:solidFill>
            <a:srgbClr val="BDD6EB"/>
          </a:solidFill>
          <a:ln cap="flat" cmpd="sng" w="9525">
            <a:solidFill>
              <a:srgbClr val="BDD6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22" name="Google Shape;122;g1ca287ec511_0_12"/>
          <p:cNvSpPr txBox="1"/>
          <p:nvPr/>
        </p:nvSpPr>
        <p:spPr>
          <a:xfrm>
            <a:off x="623900" y="2603950"/>
            <a:ext cx="2779200" cy="3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000">
              <a:solidFill>
                <a:schemeClr val="accent2"/>
              </a:solidFill>
              <a:latin typeface="Montserrat"/>
              <a:ea typeface="Montserrat"/>
              <a:cs typeface="Montserrat"/>
              <a:sym typeface="Montserrat"/>
            </a:endParaRPr>
          </a:p>
          <a:p>
            <a:pPr indent="0" lvl="0" marL="0" rtl="0" algn="l">
              <a:spcBef>
                <a:spcPts val="0"/>
              </a:spcBef>
              <a:spcAft>
                <a:spcPts val="0"/>
              </a:spcAft>
              <a:buClr>
                <a:schemeClr val="dk1"/>
              </a:buClr>
              <a:buSzPts val="8000"/>
              <a:buFont typeface="Arial"/>
              <a:buNone/>
            </a:pPr>
            <a:r>
              <a:rPr b="1" lang="es-ES" sz="5000">
                <a:solidFill>
                  <a:schemeClr val="accent2"/>
                </a:solidFill>
                <a:latin typeface="Montserrat"/>
                <a:ea typeface="Montserrat"/>
                <a:cs typeface="Montserrat"/>
                <a:sym typeface="Montserrat"/>
              </a:rPr>
              <a:t>62</a:t>
            </a:r>
            <a:r>
              <a:rPr b="1" lang="es-ES" sz="4000">
                <a:solidFill>
                  <a:schemeClr val="accent2"/>
                </a:solidFill>
                <a:latin typeface="Montserrat"/>
                <a:ea typeface="Montserrat"/>
                <a:cs typeface="Montserrat"/>
                <a:sym typeface="Montserrat"/>
              </a:rPr>
              <a:t> </a:t>
            </a:r>
            <a:r>
              <a:rPr b="1" lang="es-ES" sz="2000">
                <a:solidFill>
                  <a:schemeClr val="accent2"/>
                </a:solidFill>
                <a:latin typeface="Montserrat"/>
                <a:ea typeface="Montserrat"/>
                <a:cs typeface="Montserrat"/>
                <a:sym typeface="Montserrat"/>
              </a:rPr>
              <a:t>partners</a:t>
            </a:r>
            <a:endParaRPr b="1" sz="2000">
              <a:solidFill>
                <a:schemeClr val="accent2"/>
              </a:solidFill>
              <a:latin typeface="Montserrat"/>
              <a:ea typeface="Montserrat"/>
              <a:cs typeface="Montserrat"/>
              <a:sym typeface="Montserrat"/>
            </a:endParaRPr>
          </a:p>
          <a:p>
            <a:pPr indent="0" lvl="0" marL="0" rtl="0" algn="ctr">
              <a:spcBef>
                <a:spcPts val="0"/>
              </a:spcBef>
              <a:spcAft>
                <a:spcPts val="0"/>
              </a:spcAft>
              <a:buClr>
                <a:schemeClr val="dk1"/>
              </a:buClr>
              <a:buSzPts val="8000"/>
              <a:buFont typeface="Arial"/>
              <a:buNone/>
            </a:pPr>
            <a:r>
              <a:rPr b="1" lang="es-ES" sz="5000">
                <a:solidFill>
                  <a:schemeClr val="accent2"/>
                </a:solidFill>
                <a:latin typeface="Montserrat"/>
                <a:ea typeface="Montserrat"/>
                <a:cs typeface="Montserrat"/>
                <a:sym typeface="Montserrat"/>
              </a:rPr>
              <a:t>13,000+</a:t>
            </a:r>
            <a:r>
              <a:rPr b="1" lang="es-ES" sz="4000">
                <a:solidFill>
                  <a:schemeClr val="accent2"/>
                </a:solidFill>
                <a:latin typeface="Montserrat"/>
                <a:ea typeface="Montserrat"/>
                <a:cs typeface="Montserrat"/>
                <a:sym typeface="Montserrat"/>
              </a:rPr>
              <a:t> </a:t>
            </a:r>
            <a:endParaRPr b="1" sz="4000">
              <a:solidFill>
                <a:schemeClr val="accent2"/>
              </a:solidFill>
              <a:latin typeface="Montserrat"/>
              <a:ea typeface="Montserrat"/>
              <a:cs typeface="Montserrat"/>
              <a:sym typeface="Montserrat"/>
            </a:endParaRPr>
          </a:p>
          <a:p>
            <a:pPr indent="0" lvl="0" marL="0" rtl="0" algn="r">
              <a:spcBef>
                <a:spcPts val="0"/>
              </a:spcBef>
              <a:spcAft>
                <a:spcPts val="0"/>
              </a:spcAft>
              <a:buNone/>
            </a:pPr>
            <a:r>
              <a:rPr b="1" lang="es-ES" sz="2000">
                <a:solidFill>
                  <a:schemeClr val="accent2"/>
                </a:solidFill>
                <a:latin typeface="Montserrat"/>
                <a:ea typeface="Montserrat"/>
                <a:cs typeface="Montserrat"/>
                <a:sym typeface="Montserrat"/>
              </a:rPr>
              <a:t>teachers</a:t>
            </a:r>
            <a:endParaRPr b="1" sz="2000">
              <a:solidFill>
                <a:schemeClr val="accent2"/>
              </a:solidFill>
              <a:latin typeface="Montserrat"/>
              <a:ea typeface="Montserrat"/>
              <a:cs typeface="Montserrat"/>
              <a:sym typeface="Montserrat"/>
            </a:endParaRPr>
          </a:p>
          <a:p>
            <a:pPr indent="0" lvl="0" marL="0" rtl="0" algn="r">
              <a:spcBef>
                <a:spcPts val="0"/>
              </a:spcBef>
              <a:spcAft>
                <a:spcPts val="0"/>
              </a:spcAft>
              <a:buClr>
                <a:schemeClr val="dk1"/>
              </a:buClr>
              <a:buSzPts val="1100"/>
              <a:buFont typeface="Arial"/>
              <a:buNone/>
            </a:pPr>
            <a:r>
              <a:rPr b="1" lang="es-ES" sz="5000">
                <a:solidFill>
                  <a:schemeClr val="accent2"/>
                </a:solidFill>
                <a:latin typeface="Montserrat"/>
                <a:ea typeface="Montserrat"/>
                <a:cs typeface="Montserrat"/>
                <a:sym typeface="Montserrat"/>
              </a:rPr>
              <a:t>100,000</a:t>
            </a:r>
            <a:r>
              <a:rPr b="1" lang="es-ES" sz="4000">
                <a:solidFill>
                  <a:schemeClr val="accent2"/>
                </a:solidFill>
                <a:latin typeface="Montserrat"/>
                <a:ea typeface="Montserrat"/>
                <a:cs typeface="Montserrat"/>
                <a:sym typeface="Montserrat"/>
              </a:rPr>
              <a:t> </a:t>
            </a:r>
            <a:endParaRPr b="1" sz="4000">
              <a:solidFill>
                <a:schemeClr val="accent2"/>
              </a:solidFill>
              <a:latin typeface="Montserrat"/>
              <a:ea typeface="Montserrat"/>
              <a:cs typeface="Montserrat"/>
              <a:sym typeface="Montserrat"/>
            </a:endParaRPr>
          </a:p>
          <a:p>
            <a:pPr indent="0" lvl="0" marL="0" rtl="0" algn="r">
              <a:spcBef>
                <a:spcPts val="0"/>
              </a:spcBef>
              <a:spcAft>
                <a:spcPts val="0"/>
              </a:spcAft>
              <a:buClr>
                <a:schemeClr val="dk1"/>
              </a:buClr>
              <a:buSzPts val="1100"/>
              <a:buFont typeface="Arial"/>
              <a:buNone/>
            </a:pPr>
            <a:r>
              <a:rPr b="1" lang="es-ES" sz="2000">
                <a:solidFill>
                  <a:schemeClr val="accent2"/>
                </a:solidFill>
                <a:latin typeface="Montserrat"/>
                <a:ea typeface="Montserrat"/>
                <a:cs typeface="Montserrat"/>
                <a:sym typeface="Montserrat"/>
              </a:rPr>
              <a:t>alumni</a:t>
            </a:r>
            <a:endParaRPr b="1" sz="2000">
              <a:solidFill>
                <a:schemeClr val="accent2"/>
              </a:solidFill>
              <a:latin typeface="Montserrat"/>
              <a:ea typeface="Montserrat"/>
              <a:cs typeface="Montserrat"/>
              <a:sym typeface="Montserrat"/>
            </a:endParaRPr>
          </a:p>
        </p:txBody>
      </p:sp>
      <p:sp>
        <p:nvSpPr>
          <p:cNvPr id="123" name="Google Shape;123;g1ca287ec511_0_12"/>
          <p:cNvSpPr txBox="1"/>
          <p:nvPr/>
        </p:nvSpPr>
        <p:spPr>
          <a:xfrm>
            <a:off x="4531300" y="5105775"/>
            <a:ext cx="7154100" cy="369300"/>
          </a:xfrm>
          <a:prstGeom prst="rect">
            <a:avLst/>
          </a:prstGeom>
          <a:solidFill>
            <a:srgbClr val="97C2C2">
              <a:alpha val="25880"/>
            </a:srgbClr>
          </a:solidFill>
          <a:ln>
            <a:noFill/>
          </a:ln>
        </p:spPr>
        <p:txBody>
          <a:bodyPr anchorCtr="0" anchor="t" bIns="91425" lIns="91425" spcFirstLastPara="1" rIns="91425" wrap="square" tIns="91425">
            <a:spAutoFit/>
          </a:bodyPr>
          <a:lstStyle/>
          <a:p>
            <a:pPr indent="0" lvl="0" marL="89999" marR="89999" rtl="0" algn="l">
              <a:lnSpc>
                <a:spcPct val="115000"/>
              </a:lnSpc>
              <a:spcBef>
                <a:spcPts val="0"/>
              </a:spcBef>
              <a:spcAft>
                <a:spcPts val="0"/>
              </a:spcAft>
              <a:buClr>
                <a:schemeClr val="dk1"/>
              </a:buClr>
              <a:buSzPts val="1600"/>
              <a:buFont typeface="Arial"/>
              <a:buNone/>
            </a:pPr>
            <a:r>
              <a:rPr b="1" i="1" lang="es-ES" sz="1200">
                <a:solidFill>
                  <a:schemeClr val="dk1"/>
                </a:solidFill>
                <a:latin typeface="Lato"/>
                <a:ea typeface="Lato"/>
                <a:cs typeface="Lato"/>
                <a:sym typeface="Lato"/>
              </a:rPr>
              <a:t>New partners: </a:t>
            </a:r>
            <a:r>
              <a:rPr b="1" i="1" lang="es-ES" sz="1200">
                <a:solidFill>
                  <a:schemeClr val="dk1"/>
                </a:solidFill>
                <a:latin typeface="Lato"/>
                <a:ea typeface="Lato"/>
                <a:cs typeface="Lato"/>
                <a:sym typeface="Lato"/>
              </a:rPr>
              <a:t>Enseña por Guatemala, </a:t>
            </a:r>
            <a:r>
              <a:rPr b="1" i="1" lang="es-ES" sz="1200">
                <a:solidFill>
                  <a:schemeClr val="dk1"/>
                </a:solidFill>
                <a:latin typeface="Lato"/>
                <a:ea typeface="Lato"/>
                <a:cs typeface="Lato"/>
                <a:sym typeface="Lato"/>
              </a:rPr>
              <a:t>Teach For Mongolia, Teach For Palestine, Teach For Qazaqstan</a:t>
            </a:r>
            <a:endParaRPr b="1" i="1" sz="12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ca287ec511_0_1"/>
          <p:cNvSpPr/>
          <p:nvPr/>
        </p:nvSpPr>
        <p:spPr>
          <a:xfrm>
            <a:off x="8132250" y="0"/>
            <a:ext cx="4076700" cy="6167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130" name="Google Shape;130;g1ca287ec511_0_1"/>
          <p:cNvSpPr txBox="1"/>
          <p:nvPr/>
        </p:nvSpPr>
        <p:spPr>
          <a:xfrm>
            <a:off x="623900" y="1000850"/>
            <a:ext cx="7179600" cy="10521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0" i="0" lang="es-ES" sz="2900" u="none" cap="none" strike="noStrike">
                <a:solidFill>
                  <a:schemeClr val="accent3"/>
                </a:solidFill>
                <a:latin typeface="Montserrat"/>
                <a:ea typeface="Montserrat"/>
                <a:cs typeface="Montserrat"/>
                <a:sym typeface="Montserrat"/>
                <a:extLst>
                  <a:ext uri="http://customooxmlschemas.google.com/">
                    <go:slidesCustomData xmlns:go="http://customooxmlschemas.google.com/" textRoundtripDataId="3"/>
                  </a:ext>
                </a:extLst>
              </a:rPr>
              <a:t>Teach For All Global Conference:</a:t>
            </a:r>
            <a:r>
              <a:rPr b="1" i="0" lang="es-ES" sz="2900" u="none" cap="none" strike="noStrike">
                <a:solidFill>
                  <a:schemeClr val="accent3"/>
                </a:solidFill>
                <a:latin typeface="Montserrat"/>
                <a:ea typeface="Montserrat"/>
                <a:cs typeface="Montserrat"/>
                <a:sym typeface="Montserrat"/>
                <a:extLst>
                  <a:ext uri="http://customooxmlschemas.google.com/">
                    <go:slidesCustomData xmlns:go="http://customooxmlschemas.google.com/" textRoundtripDataId="4"/>
                  </a:ext>
                </a:extLst>
              </a:rPr>
              <a:t> </a:t>
            </a:r>
            <a:r>
              <a:rPr b="1" lang="es-ES" sz="2900">
                <a:solidFill>
                  <a:schemeClr val="accent3"/>
                </a:solidFill>
                <a:latin typeface="Montserrat"/>
                <a:ea typeface="Montserrat"/>
                <a:cs typeface="Montserrat"/>
                <a:sym typeface="Montserrat"/>
              </a:rPr>
              <a:t>Learning from Africa</a:t>
            </a:r>
            <a:endParaRPr b="0" i="0" sz="1500" u="none" cap="none" strike="noStrike">
              <a:solidFill>
                <a:schemeClr val="accent3"/>
              </a:solidFill>
              <a:latin typeface="Arial"/>
              <a:ea typeface="Arial"/>
              <a:cs typeface="Arial"/>
              <a:sym typeface="Arial"/>
            </a:endParaRPr>
          </a:p>
        </p:txBody>
      </p:sp>
      <p:sp>
        <p:nvSpPr>
          <p:cNvPr id="131" name="Google Shape;131;g1ca287ec511_0_1"/>
          <p:cNvSpPr txBox="1"/>
          <p:nvPr/>
        </p:nvSpPr>
        <p:spPr>
          <a:xfrm>
            <a:off x="8801100" y="-979714"/>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g1ca287ec511_0_1"/>
          <p:cNvSpPr txBox="1"/>
          <p:nvPr/>
        </p:nvSpPr>
        <p:spPr>
          <a:xfrm>
            <a:off x="8605157" y="-718457"/>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g1ca287ec511_0_1"/>
          <p:cNvSpPr txBox="1"/>
          <p:nvPr/>
        </p:nvSpPr>
        <p:spPr>
          <a:xfrm>
            <a:off x="623905" y="584200"/>
            <a:ext cx="40767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Global Impact</a:t>
            </a:r>
            <a:endParaRPr b="1" i="0" sz="1100" u="none" cap="none" strike="noStrike">
              <a:solidFill>
                <a:srgbClr val="E69740"/>
              </a:solidFill>
              <a:highlight>
                <a:srgbClr val="FFFF00"/>
              </a:highlight>
              <a:latin typeface="Montserrat"/>
              <a:ea typeface="Montserrat"/>
              <a:cs typeface="Montserrat"/>
              <a:sym typeface="Montserrat"/>
            </a:endParaRPr>
          </a:p>
        </p:txBody>
      </p:sp>
      <p:sp>
        <p:nvSpPr>
          <p:cNvPr id="134" name="Google Shape;134;g1ca287ec511_0_1"/>
          <p:cNvSpPr txBox="1"/>
          <p:nvPr/>
        </p:nvSpPr>
        <p:spPr>
          <a:xfrm>
            <a:off x="623900" y="2348225"/>
            <a:ext cx="5367000" cy="26043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s-ES" sz="1600" u="none" cap="none" strike="noStrike">
                <a:solidFill>
                  <a:schemeClr val="accent3"/>
                </a:solidFill>
                <a:latin typeface="Lato"/>
                <a:ea typeface="Lato"/>
                <a:cs typeface="Lato"/>
                <a:sym typeface="Lato"/>
              </a:rPr>
              <a:t>DHL Group has</a:t>
            </a:r>
            <a:r>
              <a:rPr lang="es-ES" sz="1600">
                <a:solidFill>
                  <a:schemeClr val="accent3"/>
                </a:solidFill>
                <a:latin typeface="Lato"/>
                <a:ea typeface="Lato"/>
                <a:cs typeface="Lato"/>
                <a:sym typeface="Lato"/>
              </a:rPr>
              <a:t> enabled meaningful</a:t>
            </a:r>
            <a:r>
              <a:rPr b="0" i="0" lang="es-ES" sz="1600" u="none" cap="none" strike="noStrike">
                <a:solidFill>
                  <a:schemeClr val="accent3"/>
                </a:solidFill>
                <a:latin typeface="Lato"/>
                <a:ea typeface="Lato"/>
                <a:cs typeface="Lato"/>
                <a:sym typeface="Lato"/>
              </a:rPr>
              <a:t> progress for Teach For All over the last decade</a:t>
            </a:r>
            <a:r>
              <a:rPr lang="es-ES" sz="1600">
                <a:solidFill>
                  <a:schemeClr val="accent3"/>
                </a:solidFill>
                <a:latin typeface="Lato"/>
                <a:ea typeface="Lato"/>
                <a:cs typeface="Lato"/>
                <a:sym typeface="Lato"/>
              </a:rPr>
              <a:t>—including our growth in sub-Saharan Africa, where we now have nine partners</a:t>
            </a:r>
            <a:r>
              <a:rPr b="0" i="0" lang="es-ES" sz="1600" u="none" cap="none" strike="noStrike">
                <a:solidFill>
                  <a:schemeClr val="accent3"/>
                </a:solidFill>
                <a:latin typeface="Lato"/>
                <a:ea typeface="Lato"/>
                <a:cs typeface="Lato"/>
                <a:sym typeface="Lato"/>
              </a:rPr>
              <a:t>. </a:t>
            </a:r>
            <a:endParaRPr b="0" i="0" sz="1600" u="none" cap="none" strike="noStrike">
              <a:solidFill>
                <a:schemeClr val="accent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sz="1600">
              <a:solidFill>
                <a:schemeClr val="accent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lang="es-ES" sz="1600">
                <a:solidFill>
                  <a:schemeClr val="accent3"/>
                </a:solidFill>
                <a:latin typeface="Lato"/>
                <a:ea typeface="Lato"/>
                <a:cs typeface="Lato"/>
                <a:sym typeface="Lato"/>
              </a:rPr>
              <a:t>In October</a:t>
            </a:r>
            <a:r>
              <a:rPr b="0" i="0" lang="es-ES" sz="1600" u="none" cap="none" strike="noStrike">
                <a:solidFill>
                  <a:schemeClr val="accent3"/>
                </a:solidFill>
                <a:latin typeface="Lato"/>
                <a:ea typeface="Lato"/>
                <a:cs typeface="Lato"/>
                <a:sym typeface="Lato"/>
              </a:rPr>
              <a:t>, </a:t>
            </a:r>
            <a:r>
              <a:rPr lang="es-ES" sz="1600">
                <a:solidFill>
                  <a:schemeClr val="accent3"/>
                </a:solidFill>
                <a:latin typeface="Lato"/>
                <a:ea typeface="Lato"/>
                <a:cs typeface="Lato"/>
                <a:sym typeface="Lato"/>
              </a:rPr>
              <a:t>we gathered alongside </a:t>
            </a:r>
            <a:r>
              <a:rPr b="1" lang="es-ES" sz="1600">
                <a:solidFill>
                  <a:schemeClr val="accent3"/>
                </a:solidFill>
                <a:latin typeface="Lato"/>
                <a:ea typeface="Lato"/>
                <a:cs typeface="Lato"/>
                <a:sym typeface="Lato"/>
              </a:rPr>
              <a:t>600 members of Teach For All’s global community </a:t>
            </a:r>
            <a:r>
              <a:rPr lang="es-ES" sz="1600">
                <a:solidFill>
                  <a:schemeClr val="accent3"/>
                </a:solidFill>
                <a:latin typeface="Lato"/>
                <a:ea typeface="Lato"/>
                <a:cs typeface="Lato"/>
                <a:sym typeface="Lato"/>
              </a:rPr>
              <a:t>in </a:t>
            </a:r>
            <a:r>
              <a:rPr b="1" lang="es-ES" sz="1600">
                <a:solidFill>
                  <a:schemeClr val="accent3"/>
                </a:solidFill>
                <a:latin typeface="Lato"/>
                <a:ea typeface="Lato"/>
                <a:cs typeface="Lato"/>
                <a:sym typeface="Lato"/>
              </a:rPr>
              <a:t>Nairobi, Kenya,</a:t>
            </a:r>
            <a:r>
              <a:rPr lang="es-ES" sz="1600">
                <a:solidFill>
                  <a:schemeClr val="accent3"/>
                </a:solidFill>
                <a:latin typeface="Lato"/>
                <a:ea typeface="Lato"/>
                <a:cs typeface="Lato"/>
                <a:sym typeface="Lato"/>
              </a:rPr>
              <a:t> for our first Global Conference in Africa. Together, we learned from voices across Africa and our network about</a:t>
            </a:r>
            <a:r>
              <a:rPr lang="es-ES" sz="1600">
                <a:solidFill>
                  <a:schemeClr val="dk2"/>
                </a:solidFill>
                <a:latin typeface="Lato"/>
                <a:ea typeface="Lato"/>
                <a:cs typeface="Lato"/>
                <a:sym typeface="Lato"/>
              </a:rPr>
              <a:t> </a:t>
            </a:r>
            <a:r>
              <a:rPr lang="es-ES" sz="1600" u="sng">
                <a:solidFill>
                  <a:srgbClr val="E69740"/>
                </a:solidFill>
                <a:latin typeface="Lato"/>
                <a:ea typeface="Lato"/>
                <a:cs typeface="Lato"/>
                <a:sym typeface="Lato"/>
                <a:hlinkClick r:id="rId3">
                  <a:extLst>
                    <a:ext uri="{A12FA001-AC4F-418D-AE19-62706E023703}">
                      <ahyp:hlinkClr val="tx"/>
                    </a:ext>
                  </a:extLst>
                </a:hlinkClick>
              </a:rPr>
              <a:t>education innovations</a:t>
            </a:r>
            <a:r>
              <a:rPr lang="es-ES" sz="1600">
                <a:solidFill>
                  <a:schemeClr val="dk1"/>
                </a:solidFill>
                <a:latin typeface="Lato"/>
                <a:ea typeface="Lato"/>
                <a:cs typeface="Lato"/>
                <a:sym typeface="Lato"/>
              </a:rPr>
              <a:t> </a:t>
            </a:r>
            <a:r>
              <a:rPr lang="es-ES" sz="1600">
                <a:solidFill>
                  <a:schemeClr val="accent3"/>
                </a:solidFill>
                <a:latin typeface="Lato"/>
                <a:ea typeface="Lato"/>
                <a:cs typeface="Lato"/>
                <a:sym typeface="Lato"/>
              </a:rPr>
              <a:t>and </a:t>
            </a:r>
            <a:r>
              <a:rPr lang="es-ES" sz="1600">
                <a:solidFill>
                  <a:schemeClr val="accent3"/>
                </a:solidFill>
                <a:latin typeface="Lato"/>
                <a:ea typeface="Lato"/>
                <a:cs typeface="Lato"/>
                <a:sym typeface="Lato"/>
              </a:rPr>
              <a:t>developing student leadership.</a:t>
            </a:r>
            <a:endParaRPr b="0" i="0" sz="1400" u="none" cap="none" strike="noStrike">
              <a:solidFill>
                <a:schemeClr val="accent3"/>
              </a:solidFill>
              <a:latin typeface="Arial"/>
              <a:ea typeface="Arial"/>
              <a:cs typeface="Arial"/>
              <a:sym typeface="Arial"/>
            </a:endParaRPr>
          </a:p>
        </p:txBody>
      </p:sp>
      <p:pic>
        <p:nvPicPr>
          <p:cNvPr id="135" name="Google Shape;135;g1ca287ec511_0_1">
            <a:hlinkClick r:id="rId4"/>
          </p:cNvPr>
          <p:cNvPicPr preferRelativeResize="0"/>
          <p:nvPr/>
        </p:nvPicPr>
        <p:blipFill rotWithShape="1">
          <a:blip r:embed="rId5">
            <a:alphaModFix/>
          </a:blip>
          <a:srcRect b="2006" l="0" r="0" t="2006"/>
          <a:stretch/>
        </p:blipFill>
        <p:spPr>
          <a:xfrm>
            <a:off x="6610450" y="2128188"/>
            <a:ext cx="4566100" cy="2601624"/>
          </a:xfrm>
          <a:prstGeom prst="rect">
            <a:avLst/>
          </a:prstGeom>
          <a:noFill/>
          <a:ln>
            <a:noFill/>
          </a:ln>
        </p:spPr>
      </p:pic>
      <p:sp>
        <p:nvSpPr>
          <p:cNvPr id="136" name="Google Shape;136;g1ca287ec511_0_1"/>
          <p:cNvSpPr txBox="1"/>
          <p:nvPr/>
        </p:nvSpPr>
        <p:spPr>
          <a:xfrm>
            <a:off x="8253650" y="4844850"/>
            <a:ext cx="2922900" cy="738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1" lang="es-ES" sz="1200" u="none" cap="none" strike="noStrike">
                <a:solidFill>
                  <a:schemeClr val="accent3"/>
                </a:solidFill>
                <a:latin typeface="Lato"/>
                <a:ea typeface="Lato"/>
                <a:cs typeface="Lato"/>
                <a:sym typeface="Lato"/>
              </a:rPr>
              <a:t>Click the video above to watch highlights from Teach For All’s </a:t>
            </a:r>
            <a:r>
              <a:rPr i="1" lang="es-ES" sz="1200">
                <a:solidFill>
                  <a:schemeClr val="accent3"/>
                </a:solidFill>
                <a:latin typeface="Lato"/>
                <a:ea typeface="Lato"/>
                <a:cs typeface="Lato"/>
                <a:sym typeface="Lato"/>
              </a:rPr>
              <a:t>2023 Global Conference in Nairobi, Kenya</a:t>
            </a:r>
            <a:endParaRPr b="0" i="1" sz="1200" u="none" cap="none" strike="noStrike">
              <a:solidFill>
                <a:schemeClr val="accent3"/>
              </a:solidFill>
              <a:latin typeface="Lato"/>
              <a:ea typeface="Lato"/>
              <a:cs typeface="Lato"/>
              <a:sym typeface="Lato"/>
            </a:endParaRPr>
          </a:p>
        </p:txBody>
      </p:sp>
      <p:pic>
        <p:nvPicPr>
          <p:cNvPr id="137" name="Google Shape;137;g1ca287ec511_0_1">
            <a:hlinkClick r:id="rId6"/>
          </p:cNvPr>
          <p:cNvPicPr preferRelativeResize="0"/>
          <p:nvPr/>
        </p:nvPicPr>
        <p:blipFill rotWithShape="1">
          <a:blip r:embed="rId7">
            <a:alphaModFix amt="50000"/>
          </a:blip>
          <a:srcRect b="22190" l="29702" r="32347" t="20495"/>
          <a:stretch/>
        </p:blipFill>
        <p:spPr>
          <a:xfrm>
            <a:off x="8530049" y="3043213"/>
            <a:ext cx="726900" cy="771600"/>
          </a:xfrm>
          <a:prstGeom prst="ellipse">
            <a:avLst/>
          </a:prstGeom>
          <a:noFill/>
          <a:ln>
            <a:noFill/>
          </a:ln>
        </p:spPr>
      </p:pic>
      <p:pic>
        <p:nvPicPr>
          <p:cNvPr descr="The Teach For All Global Conference: Learning From Africa  logo" id="138" name="Google Shape;138;g1ca287ec511_0_1"/>
          <p:cNvPicPr preferRelativeResize="0"/>
          <p:nvPr/>
        </p:nvPicPr>
        <p:blipFill>
          <a:blip r:embed="rId8">
            <a:alphaModFix/>
          </a:blip>
          <a:stretch>
            <a:fillRect/>
          </a:stretch>
        </p:blipFill>
        <p:spPr>
          <a:xfrm>
            <a:off x="1021400" y="4952525"/>
            <a:ext cx="4572000" cy="1296000"/>
          </a:xfrm>
          <a:prstGeom prst="rect">
            <a:avLst/>
          </a:prstGeom>
          <a:noFill/>
          <a:ln cap="flat" cmpd="sng">
            <a:solidFill>
              <a:srgbClr val="000000"/>
            </a:solidFill>
            <a:prstDash val="solid"/>
            <a:miter lim="8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nvSpPr>
        <p:spPr>
          <a:xfrm>
            <a:off x="-11475" y="-22950"/>
            <a:ext cx="8124900" cy="61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45" name="Google Shape;145;p4"/>
          <p:cNvSpPr txBox="1"/>
          <p:nvPr/>
        </p:nvSpPr>
        <p:spPr>
          <a:xfrm>
            <a:off x="383765" y="736425"/>
            <a:ext cx="7380900" cy="9543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chemeClr val="accent3"/>
                </a:solidFill>
                <a:latin typeface="Montserrat Medium"/>
                <a:ea typeface="Montserrat Medium"/>
                <a:cs typeface="Montserrat Medium"/>
                <a:sym typeface="Montserrat Medium"/>
                <a:extLst>
                  <a:ext uri="http://customooxmlschemas.google.com/">
                    <go:slidesCustomData xmlns:go="http://customooxmlschemas.google.com/" textRoundtripDataId="5"/>
                  </a:ext>
                </a:extLst>
              </a:rPr>
              <a:t>Preparing students to thrive and lead in the </a:t>
            </a:r>
            <a:r>
              <a:rPr b="1" i="0" lang="es-ES" sz="2800" u="none" cap="none" strike="noStrike">
                <a:solidFill>
                  <a:schemeClr val="accent3"/>
                </a:solidFill>
                <a:latin typeface="Montserrat"/>
                <a:ea typeface="Montserrat"/>
                <a:cs typeface="Montserrat"/>
                <a:sym typeface="Montserrat"/>
                <a:extLst>
                  <a:ext uri="http://customooxmlschemas.google.com/">
                    <go:slidesCustomData xmlns:go="http://customooxmlschemas.google.com/" textRoundtripDataId="6"/>
                  </a:ext>
                </a:extLst>
              </a:rPr>
              <a:t>Future of Work</a:t>
            </a:r>
            <a:endParaRPr b="1" i="0" sz="1400" u="none" cap="none" strike="noStrike">
              <a:solidFill>
                <a:schemeClr val="accent3"/>
              </a:solidFill>
              <a:latin typeface="Arial"/>
              <a:ea typeface="Arial"/>
              <a:cs typeface="Arial"/>
              <a:sym typeface="Arial"/>
            </a:endParaRPr>
          </a:p>
        </p:txBody>
      </p:sp>
      <p:sp>
        <p:nvSpPr>
          <p:cNvPr id="146" name="Google Shape;146;p4"/>
          <p:cNvSpPr txBox="1"/>
          <p:nvPr/>
        </p:nvSpPr>
        <p:spPr>
          <a:xfrm>
            <a:off x="3605725" y="1984000"/>
            <a:ext cx="4252800" cy="541800"/>
          </a:xfrm>
          <a:prstGeom prst="rect">
            <a:avLst/>
          </a:prstGeom>
          <a:noFill/>
          <a:ln>
            <a:noFill/>
          </a:ln>
        </p:spPr>
        <p:txBody>
          <a:bodyPr anchorCtr="0" anchor="t" bIns="45700" lIns="0" spcFirstLastPara="1" rIns="91425" wrap="square" tIns="45700">
            <a:spAutoFit/>
          </a:bodyPr>
          <a:lstStyle/>
          <a:p>
            <a:pPr indent="0" lvl="0" marL="457200" marR="0" rtl="0" algn="l">
              <a:lnSpc>
                <a:spcPct val="12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endParaRPr>
          </a:p>
          <a:p>
            <a:pPr indent="-254000" lvl="0" marL="285750" marR="0" rtl="0" algn="l">
              <a:lnSpc>
                <a:spcPct val="120000"/>
              </a:lnSpc>
              <a:spcBef>
                <a:spcPts val="600"/>
              </a:spcBef>
              <a:spcAft>
                <a:spcPts val="600"/>
              </a:spcAft>
              <a:buClr>
                <a:schemeClr val="lt2"/>
              </a:buClr>
              <a:buSzPts val="1100"/>
              <a:buFont typeface="Lato"/>
              <a:buChar char="•"/>
            </a:pPr>
            <a:r>
              <a:t/>
            </a:r>
            <a:endParaRPr b="0" i="0" sz="1100" u="none" cap="none" strike="noStrike">
              <a:solidFill>
                <a:schemeClr val="lt1"/>
              </a:solidFill>
              <a:latin typeface="Lato"/>
              <a:ea typeface="Lato"/>
              <a:cs typeface="Lato"/>
              <a:sym typeface="Lato"/>
            </a:endParaRPr>
          </a:p>
        </p:txBody>
      </p:sp>
      <p:sp>
        <p:nvSpPr>
          <p:cNvPr id="147" name="Google Shape;147;p4"/>
          <p:cNvSpPr txBox="1"/>
          <p:nvPr/>
        </p:nvSpPr>
        <p:spPr>
          <a:xfrm>
            <a:off x="490675" y="1984000"/>
            <a:ext cx="6986700" cy="338700"/>
          </a:xfrm>
          <a:prstGeom prst="rect">
            <a:avLst/>
          </a:prstGeom>
          <a:noFill/>
          <a:ln>
            <a:noFill/>
          </a:ln>
        </p:spPr>
        <p:txBody>
          <a:bodyPr anchorCtr="0" anchor="t" bIns="45700" lIns="0" spcFirstLastPara="1" rIns="91425" wrap="square" tIns="45700">
            <a:spAutoFit/>
          </a:bodyPr>
          <a:lstStyle/>
          <a:p>
            <a:pPr indent="0" lvl="0" marL="0" marR="0" rtl="0" algn="l">
              <a:lnSpc>
                <a:spcPct val="110000"/>
              </a:lnSpc>
              <a:spcBef>
                <a:spcPts val="0"/>
              </a:spcBef>
              <a:spcAft>
                <a:spcPts val="0"/>
              </a:spcAft>
              <a:buClr>
                <a:srgbClr val="000000"/>
              </a:buClr>
              <a:buSzPts val="1600"/>
              <a:buFont typeface="Arial"/>
              <a:buNone/>
            </a:pPr>
            <a:r>
              <a:t/>
            </a:r>
            <a:endParaRPr sz="1600">
              <a:solidFill>
                <a:schemeClr val="accent3"/>
              </a:solidFill>
              <a:latin typeface="Lato"/>
              <a:ea typeface="Lato"/>
              <a:cs typeface="Lato"/>
              <a:sym typeface="Lato"/>
            </a:endParaRPr>
          </a:p>
        </p:txBody>
      </p:sp>
      <p:sp>
        <p:nvSpPr>
          <p:cNvPr id="148" name="Google Shape;148;p4"/>
          <p:cNvSpPr txBox="1"/>
          <p:nvPr/>
        </p:nvSpPr>
        <p:spPr>
          <a:xfrm>
            <a:off x="383759" y="473375"/>
            <a:ext cx="45429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Global Impact</a:t>
            </a:r>
            <a:endParaRPr b="0" i="0" sz="1600" u="none" cap="none" strike="noStrike">
              <a:solidFill>
                <a:srgbClr val="000000"/>
              </a:solidFill>
              <a:highlight>
                <a:srgbClr val="FFFF00"/>
              </a:highlight>
              <a:latin typeface="Arial"/>
              <a:ea typeface="Arial"/>
              <a:cs typeface="Arial"/>
              <a:sym typeface="Arial"/>
            </a:endParaRPr>
          </a:p>
        </p:txBody>
      </p:sp>
      <p:sp>
        <p:nvSpPr>
          <p:cNvPr id="149" name="Google Shape;149;p4"/>
          <p:cNvSpPr txBox="1"/>
          <p:nvPr/>
        </p:nvSpPr>
        <p:spPr>
          <a:xfrm>
            <a:off x="718750" y="5448975"/>
            <a:ext cx="6960000" cy="63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Arial"/>
              <a:buNone/>
            </a:pPr>
            <a:r>
              <a:rPr b="1" lang="es-ES" sz="2800">
                <a:solidFill>
                  <a:schemeClr val="lt2"/>
                </a:solidFill>
                <a:latin typeface="Montserrat"/>
                <a:ea typeface="Montserrat"/>
                <a:cs typeface="Montserrat"/>
                <a:sym typeface="Montserrat"/>
              </a:rPr>
              <a:t>37 </a:t>
            </a:r>
            <a:r>
              <a:rPr b="1" lang="es-ES" sz="1800">
                <a:solidFill>
                  <a:schemeClr val="lt2"/>
                </a:solidFill>
                <a:latin typeface="Montserrat"/>
                <a:ea typeface="Montserrat"/>
                <a:cs typeface="Montserrat"/>
                <a:sym typeface="Montserrat"/>
              </a:rPr>
              <a:t>countries</a:t>
            </a:r>
            <a:r>
              <a:rPr b="1" lang="es-ES" sz="2000">
                <a:solidFill>
                  <a:schemeClr val="lt2"/>
                </a:solidFill>
                <a:latin typeface="Montserrat"/>
                <a:ea typeface="Montserrat"/>
                <a:cs typeface="Montserrat"/>
                <a:sym typeface="Montserrat"/>
              </a:rPr>
              <a:t> | </a:t>
            </a:r>
            <a:r>
              <a:rPr b="1" lang="es-ES" sz="2800">
                <a:solidFill>
                  <a:schemeClr val="lt2"/>
                </a:solidFill>
                <a:latin typeface="Montserrat"/>
                <a:ea typeface="Montserrat"/>
                <a:cs typeface="Montserrat"/>
                <a:sym typeface="Montserrat"/>
              </a:rPr>
              <a:t>2,760</a:t>
            </a:r>
            <a:r>
              <a:rPr b="1" lang="es-ES" sz="2000">
                <a:solidFill>
                  <a:schemeClr val="lt2"/>
                </a:solidFill>
                <a:latin typeface="Montserrat"/>
                <a:ea typeface="Montserrat"/>
                <a:cs typeface="Montserrat"/>
                <a:sym typeface="Montserrat"/>
              </a:rPr>
              <a:t> </a:t>
            </a:r>
            <a:r>
              <a:rPr b="1" lang="es-ES" sz="1800">
                <a:solidFill>
                  <a:schemeClr val="lt2"/>
                </a:solidFill>
                <a:latin typeface="Montserrat"/>
                <a:ea typeface="Montserrat"/>
                <a:cs typeface="Montserrat"/>
                <a:sym typeface="Montserrat"/>
              </a:rPr>
              <a:t>teachers | </a:t>
            </a:r>
            <a:r>
              <a:rPr b="1" lang="es-ES" sz="2800">
                <a:solidFill>
                  <a:schemeClr val="lt2"/>
                </a:solidFill>
                <a:latin typeface="Montserrat"/>
                <a:ea typeface="Montserrat"/>
                <a:cs typeface="Montserrat"/>
                <a:sym typeface="Montserrat"/>
              </a:rPr>
              <a:t>166,000</a:t>
            </a:r>
            <a:r>
              <a:rPr b="1" lang="es-ES" sz="2000">
                <a:solidFill>
                  <a:schemeClr val="lt2"/>
                </a:solidFill>
                <a:latin typeface="Montserrat"/>
                <a:ea typeface="Montserrat"/>
                <a:cs typeface="Montserrat"/>
                <a:sym typeface="Montserrat"/>
              </a:rPr>
              <a:t> </a:t>
            </a:r>
            <a:r>
              <a:rPr b="1" lang="es-ES" sz="1800">
                <a:solidFill>
                  <a:schemeClr val="lt2"/>
                </a:solidFill>
                <a:latin typeface="Montserrat"/>
                <a:ea typeface="Montserrat"/>
                <a:cs typeface="Montserrat"/>
                <a:sym typeface="Montserrat"/>
              </a:rPr>
              <a:t>students</a:t>
            </a:r>
            <a:endParaRPr sz="1800">
              <a:solidFill>
                <a:schemeClr val="lt2"/>
              </a:solidFill>
              <a:latin typeface="Calibri"/>
              <a:ea typeface="Calibri"/>
              <a:cs typeface="Calibri"/>
              <a:sym typeface="Calibri"/>
            </a:endParaRPr>
          </a:p>
        </p:txBody>
      </p:sp>
      <p:pic>
        <p:nvPicPr>
          <p:cNvPr id="150" name="Google Shape;150;p4"/>
          <p:cNvPicPr preferRelativeResize="0"/>
          <p:nvPr/>
        </p:nvPicPr>
        <p:blipFill rotWithShape="1">
          <a:blip r:embed="rId3">
            <a:alphaModFix/>
          </a:blip>
          <a:srcRect b="0" l="35003" r="20850" t="0"/>
          <a:stretch/>
        </p:blipFill>
        <p:spPr>
          <a:xfrm>
            <a:off x="8113484" y="0"/>
            <a:ext cx="4078515" cy="6157576"/>
          </a:xfrm>
          <a:prstGeom prst="rect">
            <a:avLst/>
          </a:prstGeom>
          <a:noFill/>
          <a:ln>
            <a:noFill/>
          </a:ln>
        </p:spPr>
      </p:pic>
      <p:sp>
        <p:nvSpPr>
          <p:cNvPr id="151" name="Google Shape;151;p4"/>
          <p:cNvSpPr txBox="1"/>
          <p:nvPr/>
        </p:nvSpPr>
        <p:spPr>
          <a:xfrm>
            <a:off x="831575" y="1984000"/>
            <a:ext cx="6789600" cy="3349200"/>
          </a:xfrm>
          <a:prstGeom prst="rect">
            <a:avLst/>
          </a:prstGeom>
          <a:noFill/>
          <a:ln>
            <a:noFill/>
          </a:ln>
        </p:spPr>
        <p:txBody>
          <a:bodyPr anchorCtr="0" anchor="t" bIns="60925" lIns="0" spcFirstLastPara="1" rIns="121900" wrap="square" tIns="60925">
            <a:spAutoFit/>
          </a:bodyPr>
          <a:lstStyle/>
          <a:p>
            <a:pPr indent="0" lvl="0" marL="0" rtl="0" algn="l">
              <a:lnSpc>
                <a:spcPct val="110000"/>
              </a:lnSpc>
              <a:spcBef>
                <a:spcPts val="0"/>
              </a:spcBef>
              <a:spcAft>
                <a:spcPts val="0"/>
              </a:spcAft>
              <a:buClr>
                <a:schemeClr val="dk1"/>
              </a:buClr>
              <a:buSzPts val="1600"/>
              <a:buFont typeface="Arial"/>
              <a:buNone/>
            </a:pPr>
            <a:r>
              <a:rPr lang="es-ES" sz="1600">
                <a:solidFill>
                  <a:schemeClr val="accent3"/>
                </a:solidFill>
                <a:latin typeface="Lato"/>
                <a:ea typeface="Lato"/>
                <a:cs typeface="Lato"/>
                <a:sym typeface="Lato"/>
              </a:rPr>
              <a:t>O</a:t>
            </a:r>
            <a:r>
              <a:rPr lang="es-ES" sz="1600">
                <a:solidFill>
                  <a:schemeClr val="accent3"/>
                </a:solidFill>
                <a:latin typeface="Lato"/>
                <a:ea typeface="Lato"/>
                <a:cs typeface="Lato"/>
                <a:sym typeface="Lato"/>
              </a:rPr>
              <a:t>ur </a:t>
            </a:r>
            <a:r>
              <a:rPr b="1" lang="es-ES" sz="1600">
                <a:solidFill>
                  <a:schemeClr val="accent3"/>
                </a:solidFill>
                <a:latin typeface="Lato"/>
                <a:ea typeface="Lato"/>
                <a:cs typeface="Lato"/>
                <a:sym typeface="Lato"/>
                <a:extLst>
                  <a:ext uri="http://customooxmlschemas.google.com/">
                    <go:slidesCustomData xmlns:go="http://customooxmlschemas.google.com/" textRoundtripDataId="8"/>
                  </a:ext>
                </a:extLst>
              </a:rPr>
              <a:t>Future of Work Initiative </a:t>
            </a:r>
            <a:r>
              <a:rPr lang="es-ES" sz="1600">
                <a:solidFill>
                  <a:schemeClr val="accent3"/>
                </a:solidFill>
                <a:latin typeface="Lato"/>
                <a:ea typeface="Lato"/>
                <a:cs typeface="Lato"/>
                <a:sym typeface="Lato"/>
                <a:extLst>
                  <a:ext uri="http://customooxmlschemas.google.com/">
                    <go:slidesCustomData xmlns:go="http://customooxmlschemas.google.com/" textRoundtripDataId="9"/>
                  </a:ext>
                </a:extLst>
              </a:rPr>
              <a:t>seeks to bridge the gap between education and the world of work.</a:t>
            </a:r>
            <a:endParaRPr sz="1600">
              <a:solidFill>
                <a:schemeClr val="accent3"/>
              </a:solidFill>
              <a:latin typeface="Lato"/>
              <a:ea typeface="Lato"/>
              <a:cs typeface="Lato"/>
              <a:sym typeface="Lato"/>
            </a:endParaRPr>
          </a:p>
          <a:p>
            <a:pPr indent="0" lvl="0" marL="0" rtl="0" algn="l">
              <a:lnSpc>
                <a:spcPct val="110000"/>
              </a:lnSpc>
              <a:spcBef>
                <a:spcPts val="0"/>
              </a:spcBef>
              <a:spcAft>
                <a:spcPts val="0"/>
              </a:spcAft>
              <a:buClr>
                <a:schemeClr val="dk1"/>
              </a:buClr>
              <a:buSzPts val="1600"/>
              <a:buFont typeface="Arial"/>
              <a:buNone/>
            </a:pPr>
            <a:r>
              <a:t/>
            </a:r>
            <a:endParaRPr sz="1600">
              <a:solidFill>
                <a:schemeClr val="accent3"/>
              </a:solidFill>
              <a:latin typeface="Lato"/>
              <a:ea typeface="Lato"/>
              <a:cs typeface="Lato"/>
              <a:sym typeface="Lato"/>
            </a:endParaRPr>
          </a:p>
          <a:p>
            <a:pPr indent="0" lvl="0" marL="0" rtl="0" algn="l">
              <a:lnSpc>
                <a:spcPct val="110000"/>
              </a:lnSpc>
              <a:spcBef>
                <a:spcPts val="0"/>
              </a:spcBef>
              <a:spcAft>
                <a:spcPts val="0"/>
              </a:spcAft>
              <a:buSzPts val="1600"/>
              <a:buNone/>
            </a:pPr>
            <a:r>
              <a:rPr lang="es-ES" sz="1600">
                <a:solidFill>
                  <a:schemeClr val="accent3"/>
                </a:solidFill>
                <a:latin typeface="Lato"/>
                <a:ea typeface="Lato"/>
                <a:cs typeface="Lato"/>
                <a:sym typeface="Lato"/>
              </a:rPr>
              <a:t>Over the last year, the initiative offered programming in four content areas—career education, digital literacy, financial education, and STEM.</a:t>
            </a:r>
            <a:endParaRPr sz="1600">
              <a:solidFill>
                <a:schemeClr val="accent3"/>
              </a:solidFill>
              <a:latin typeface="Lato"/>
              <a:ea typeface="Lato"/>
              <a:cs typeface="Lato"/>
              <a:sym typeface="Lato"/>
            </a:endParaRPr>
          </a:p>
          <a:p>
            <a:pPr indent="0" lvl="0" marL="0" rtl="0" algn="l">
              <a:lnSpc>
                <a:spcPct val="110000"/>
              </a:lnSpc>
              <a:spcBef>
                <a:spcPts val="0"/>
              </a:spcBef>
              <a:spcAft>
                <a:spcPts val="0"/>
              </a:spcAft>
              <a:buSzPts val="1600"/>
              <a:buNone/>
            </a:pPr>
            <a:r>
              <a:t/>
            </a:r>
            <a:endParaRPr sz="1600">
              <a:solidFill>
                <a:schemeClr val="accent3"/>
              </a:solidFill>
              <a:latin typeface="Lato"/>
              <a:ea typeface="Lato"/>
              <a:cs typeface="Lato"/>
              <a:sym typeface="Lato"/>
            </a:endParaRPr>
          </a:p>
          <a:p>
            <a:pPr indent="0" lvl="0" marL="0" rtl="0" algn="l">
              <a:lnSpc>
                <a:spcPct val="110000"/>
              </a:lnSpc>
              <a:spcBef>
                <a:spcPts val="0"/>
              </a:spcBef>
              <a:spcAft>
                <a:spcPts val="0"/>
              </a:spcAft>
              <a:buSzPts val="1600"/>
              <a:buNone/>
            </a:pPr>
            <a:r>
              <a:rPr b="1" lang="es-ES" sz="1600">
                <a:solidFill>
                  <a:schemeClr val="accent3"/>
                </a:solidFill>
                <a:latin typeface="Lato"/>
                <a:ea typeface="Lato"/>
                <a:cs typeface="Lato"/>
                <a:sym typeface="Lato"/>
              </a:rPr>
              <a:t>Three global communities of practice</a:t>
            </a:r>
            <a:r>
              <a:rPr lang="es-ES" sz="1600">
                <a:solidFill>
                  <a:schemeClr val="accent3"/>
                </a:solidFill>
                <a:latin typeface="Lato"/>
                <a:ea typeface="Lato"/>
                <a:cs typeface="Lato"/>
                <a:sym typeface="Lato"/>
              </a:rPr>
              <a:t> and </a:t>
            </a:r>
            <a:r>
              <a:rPr b="1" lang="es-ES" sz="1600">
                <a:solidFill>
                  <a:schemeClr val="accent3"/>
                </a:solidFill>
                <a:latin typeface="Lato"/>
                <a:ea typeface="Lato"/>
                <a:cs typeface="Lato"/>
                <a:sym typeface="Lato"/>
              </a:rPr>
              <a:t>21 learning calls </a:t>
            </a:r>
            <a:r>
              <a:rPr lang="es-ES" sz="1600">
                <a:solidFill>
                  <a:schemeClr val="accent3"/>
                </a:solidFill>
                <a:latin typeface="Lato"/>
                <a:ea typeface="Lato"/>
                <a:cs typeface="Lato"/>
                <a:sym typeface="Lato"/>
              </a:rPr>
              <a:t>helped  teachers, alumni, and partner staff learn about impactful strategies for developing students’ leadership and future-ready skills. </a:t>
            </a:r>
            <a:endParaRPr sz="1600">
              <a:solidFill>
                <a:schemeClr val="accent3"/>
              </a:solidFill>
              <a:latin typeface="Lato"/>
              <a:ea typeface="Lato"/>
              <a:cs typeface="Lato"/>
              <a:sym typeface="Lato"/>
            </a:endParaRPr>
          </a:p>
          <a:p>
            <a:pPr indent="0" lvl="0" marL="0" rtl="0" algn="l">
              <a:lnSpc>
                <a:spcPct val="110000"/>
              </a:lnSpc>
              <a:spcBef>
                <a:spcPts val="0"/>
              </a:spcBef>
              <a:spcAft>
                <a:spcPts val="0"/>
              </a:spcAft>
              <a:buSzPts val="1600"/>
              <a:buNone/>
            </a:pPr>
            <a:r>
              <a:t/>
            </a:r>
            <a:endParaRPr sz="1600">
              <a:solidFill>
                <a:schemeClr val="accent3"/>
              </a:solidFill>
              <a:latin typeface="Lato"/>
              <a:ea typeface="Lato"/>
              <a:cs typeface="Lato"/>
              <a:sym typeface="Lato"/>
            </a:endParaRPr>
          </a:p>
          <a:p>
            <a:pPr indent="0" lvl="0" marL="0" rtl="0" algn="l">
              <a:lnSpc>
                <a:spcPct val="110000"/>
              </a:lnSpc>
              <a:spcBef>
                <a:spcPts val="0"/>
              </a:spcBef>
              <a:spcAft>
                <a:spcPts val="0"/>
              </a:spcAft>
              <a:buSzPts val="1600"/>
              <a:buNone/>
            </a:pPr>
            <a:r>
              <a:rPr lang="es-ES" sz="1600">
                <a:solidFill>
                  <a:schemeClr val="accent3"/>
                </a:solidFill>
                <a:latin typeface="Lato"/>
                <a:ea typeface="Lato"/>
                <a:cs typeface="Lato"/>
                <a:sym typeface="Lato"/>
              </a:rPr>
              <a:t>Our new </a:t>
            </a:r>
            <a:r>
              <a:rPr b="1" lang="es-ES" sz="1600">
                <a:solidFill>
                  <a:schemeClr val="accent3"/>
                </a:solidFill>
                <a:latin typeface="Lato"/>
                <a:ea typeface="Lato"/>
                <a:cs typeface="Lato"/>
                <a:sym typeface="Lato"/>
              </a:rPr>
              <a:t>Career Readiness Framework </a:t>
            </a:r>
            <a:r>
              <a:rPr lang="es-ES" sz="1600">
                <a:solidFill>
                  <a:schemeClr val="accent3"/>
                </a:solidFill>
                <a:latin typeface="Lato"/>
                <a:ea typeface="Lato"/>
                <a:cs typeface="Lato"/>
                <a:sym typeface="Lato"/>
              </a:rPr>
              <a:t>helped educators design activities to help students explore and practice new skills for the world of work. </a:t>
            </a:r>
            <a:endParaRPr sz="1600">
              <a:solidFill>
                <a:schemeClr val="accent3"/>
              </a:solidFill>
              <a:latin typeface="Lato"/>
              <a:ea typeface="Lato"/>
              <a:cs typeface="Lato"/>
              <a:sym typeface="Lato"/>
            </a:endParaRPr>
          </a:p>
        </p:txBody>
      </p:sp>
      <p:cxnSp>
        <p:nvCxnSpPr>
          <p:cNvPr id="152" name="Google Shape;152;p4"/>
          <p:cNvCxnSpPr/>
          <p:nvPr/>
        </p:nvCxnSpPr>
        <p:spPr>
          <a:xfrm>
            <a:off x="490675" y="2056592"/>
            <a:ext cx="0" cy="3125700"/>
          </a:xfrm>
          <a:prstGeom prst="straightConnector1">
            <a:avLst/>
          </a:prstGeom>
          <a:noFill/>
          <a:ln cap="flat" cmpd="sng" w="28575">
            <a:solidFill>
              <a:srgbClr val="DC995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13499e9e4c_0_91"/>
          <p:cNvSpPr/>
          <p:nvPr/>
        </p:nvSpPr>
        <p:spPr>
          <a:xfrm>
            <a:off x="0" y="0"/>
            <a:ext cx="12192000" cy="6858000"/>
          </a:xfrm>
          <a:prstGeom prst="rect">
            <a:avLst/>
          </a:prstGeom>
          <a:solidFill>
            <a:srgbClr val="98C2C2"/>
          </a:solidFill>
          <a:ln cap="flat" cmpd="sng" w="9525">
            <a:solidFill>
              <a:srgbClr val="98C2C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13499e9e4c_0_91"/>
          <p:cNvSpPr txBox="1"/>
          <p:nvPr>
            <p:ph type="ctrTitle"/>
          </p:nvPr>
        </p:nvSpPr>
        <p:spPr>
          <a:xfrm>
            <a:off x="1464800" y="2917799"/>
            <a:ext cx="9144000" cy="1022400"/>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SzPts val="6000"/>
              <a:buNone/>
            </a:pPr>
            <a:r>
              <a:rPr b="1" lang="es-ES">
                <a:solidFill>
                  <a:srgbClr val="FFFFFF"/>
                </a:solidFill>
                <a:latin typeface="Montserrat"/>
                <a:ea typeface="Montserrat"/>
                <a:cs typeface="Montserrat"/>
                <a:sym typeface="Montserrat"/>
              </a:rPr>
              <a:t>Local Impact</a:t>
            </a:r>
            <a:endParaRPr b="1">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b123ad2ad3_0_15"/>
          <p:cNvSpPr txBox="1"/>
          <p:nvPr/>
        </p:nvSpPr>
        <p:spPr>
          <a:xfrm>
            <a:off x="623900" y="891100"/>
            <a:ext cx="7628700" cy="9543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s-ES" sz="2800">
                <a:solidFill>
                  <a:schemeClr val="dk2"/>
                </a:solidFill>
                <a:latin typeface="Montserrat"/>
                <a:ea typeface="Montserrat"/>
                <a:cs typeface="Montserrat"/>
                <a:sym typeface="Montserrat"/>
              </a:rPr>
              <a:t>Education in Emergencies</a:t>
            </a:r>
            <a:r>
              <a:rPr b="0" i="0" lang="es-ES" sz="2800" u="none" cap="none" strike="noStrike">
                <a:solidFill>
                  <a:schemeClr val="dk2"/>
                </a:solidFill>
                <a:latin typeface="Montserrat Medium"/>
                <a:ea typeface="Montserrat Medium"/>
                <a:cs typeface="Montserrat Medium"/>
                <a:sym typeface="Montserrat Medium"/>
                <a:extLst>
                  <a:ext uri="http://customooxmlschemas.google.com/">
                    <go:slidesCustomData xmlns:go="http://customooxmlschemas.google.com/" textRoundtripDataId="10"/>
                  </a:ext>
                </a:extLst>
              </a:rPr>
              <a:t>: </a:t>
            </a:r>
            <a:r>
              <a:rPr b="0" i="0" lang="es-ES" sz="2800" u="none" cap="none" strike="noStrike">
                <a:solidFill>
                  <a:schemeClr val="dk2"/>
                </a:solidFill>
                <a:latin typeface="Montserrat"/>
                <a:ea typeface="Montserrat"/>
                <a:cs typeface="Montserrat"/>
                <a:sym typeface="Montserrat"/>
                <a:extLst>
                  <a:ext uri="http://customooxmlschemas.google.com/">
                    <go:slidesCustomData xmlns:go="http://customooxmlschemas.google.com/" textRoundtripDataId="11"/>
                  </a:ext>
                </a:extLst>
              </a:rPr>
              <a:t>Responding to </a:t>
            </a:r>
            <a:r>
              <a:rPr lang="es-ES" sz="2800">
                <a:solidFill>
                  <a:schemeClr val="dk2"/>
                </a:solidFill>
                <a:latin typeface="Montserrat"/>
                <a:ea typeface="Montserrat"/>
                <a:cs typeface="Montserrat"/>
                <a:sym typeface="Montserrat"/>
                <a:extLst>
                  <a:ext uri="http://customooxmlschemas.google.com/">
                    <go:slidesCustomData xmlns:go="http://customooxmlschemas.google.com/" textRoundtripDataId="12"/>
                  </a:ext>
                </a:extLst>
              </a:rPr>
              <a:t>critical needs in </a:t>
            </a:r>
            <a:r>
              <a:rPr b="1" lang="es-ES" sz="2800">
                <a:solidFill>
                  <a:schemeClr val="dk2"/>
                </a:solidFill>
                <a:latin typeface="Montserrat"/>
                <a:ea typeface="Montserrat"/>
                <a:cs typeface="Montserrat"/>
                <a:sym typeface="Montserrat"/>
                <a:extLst>
                  <a:ext uri="http://customooxmlschemas.google.com/">
                    <go:slidesCustomData xmlns:go="http://customooxmlschemas.google.com/" textRoundtripDataId="13"/>
                  </a:ext>
                </a:extLst>
              </a:rPr>
              <a:t>Armenia </a:t>
            </a:r>
            <a:r>
              <a:rPr lang="es-ES" sz="2800">
                <a:solidFill>
                  <a:schemeClr val="dk2"/>
                </a:solidFill>
                <a:latin typeface="Montserrat"/>
                <a:ea typeface="Montserrat"/>
                <a:cs typeface="Montserrat"/>
                <a:sym typeface="Montserrat"/>
                <a:extLst>
                  <a:ext uri="http://customooxmlschemas.google.com/">
                    <go:slidesCustomData xmlns:go="http://customooxmlschemas.google.com/" textRoundtripDataId="14"/>
                  </a:ext>
                </a:extLst>
              </a:rPr>
              <a:t>and </a:t>
            </a:r>
            <a:r>
              <a:rPr b="1" lang="es-ES" sz="2800">
                <a:solidFill>
                  <a:schemeClr val="dk2"/>
                </a:solidFill>
                <a:latin typeface="Montserrat"/>
                <a:ea typeface="Montserrat"/>
                <a:cs typeface="Montserrat"/>
                <a:sym typeface="Montserrat"/>
              </a:rPr>
              <a:t>Ukraine</a:t>
            </a:r>
            <a:endParaRPr b="0" i="0" sz="2800" u="none" cap="none" strike="noStrike">
              <a:solidFill>
                <a:schemeClr val="dk2"/>
              </a:solidFill>
              <a:latin typeface="Montserrat Medium"/>
              <a:ea typeface="Montserrat Medium"/>
              <a:cs typeface="Montserrat Medium"/>
              <a:sym typeface="Montserrat Medium"/>
            </a:endParaRPr>
          </a:p>
        </p:txBody>
      </p:sp>
      <p:sp>
        <p:nvSpPr>
          <p:cNvPr id="166" name="Google Shape;166;g2b123ad2ad3_0_15"/>
          <p:cNvSpPr txBox="1"/>
          <p:nvPr/>
        </p:nvSpPr>
        <p:spPr>
          <a:xfrm>
            <a:off x="623899" y="584200"/>
            <a:ext cx="42501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100" u="none" cap="none" strike="noStrike">
              <a:solidFill>
                <a:srgbClr val="000000"/>
              </a:solidFill>
              <a:highlight>
                <a:srgbClr val="FFFF00"/>
              </a:highlight>
              <a:latin typeface="Montserrat"/>
              <a:ea typeface="Montserrat"/>
              <a:cs typeface="Montserrat"/>
              <a:sym typeface="Montserrat"/>
            </a:endParaRPr>
          </a:p>
        </p:txBody>
      </p:sp>
      <p:pic>
        <p:nvPicPr>
          <p:cNvPr id="167" name="Google Shape;167;g2b123ad2ad3_0_15"/>
          <p:cNvPicPr preferRelativeResize="0"/>
          <p:nvPr/>
        </p:nvPicPr>
        <p:blipFill rotWithShape="1">
          <a:blip r:embed="rId3">
            <a:alphaModFix/>
          </a:blip>
          <a:srcRect b="0" l="29294" r="29294" t="0"/>
          <a:stretch/>
        </p:blipFill>
        <p:spPr>
          <a:xfrm>
            <a:off x="8360500" y="0"/>
            <a:ext cx="3831501" cy="6171949"/>
          </a:xfrm>
          <a:prstGeom prst="rect">
            <a:avLst/>
          </a:prstGeom>
          <a:noFill/>
          <a:ln>
            <a:noFill/>
          </a:ln>
        </p:spPr>
      </p:pic>
      <p:sp>
        <p:nvSpPr>
          <p:cNvPr id="168" name="Google Shape;168;g2b123ad2ad3_0_15"/>
          <p:cNvSpPr txBox="1"/>
          <p:nvPr/>
        </p:nvSpPr>
        <p:spPr>
          <a:xfrm>
            <a:off x="623900" y="4640625"/>
            <a:ext cx="6855000" cy="16245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In </a:t>
            </a:r>
            <a:r>
              <a:rPr lang="es-ES" sz="1100">
                <a:solidFill>
                  <a:schemeClr val="dk1"/>
                </a:solidFill>
                <a:highlight>
                  <a:srgbClr val="FFFFFF"/>
                </a:highlight>
                <a:latin typeface="Lato"/>
                <a:ea typeface="Lato"/>
                <a:cs typeface="Lato"/>
                <a:sym typeface="Lato"/>
              </a:rPr>
              <a:t>the</a:t>
            </a:r>
            <a:r>
              <a:rPr lang="es-ES" sz="1100">
                <a:solidFill>
                  <a:schemeClr val="dk1"/>
                </a:solidFill>
                <a:highlight>
                  <a:srgbClr val="FFFFFF"/>
                </a:highlight>
                <a:latin typeface="Lato"/>
                <a:ea typeface="Lato"/>
                <a:cs typeface="Lato"/>
                <a:sym typeface="Lato"/>
              </a:rPr>
              <a:t> midst of the ongoing war, </a:t>
            </a:r>
            <a:r>
              <a:rPr lang="es-ES" sz="1100">
                <a:solidFill>
                  <a:schemeClr val="dk1"/>
                </a:solidFill>
                <a:highlight>
                  <a:srgbClr val="FFFFFF"/>
                </a:highlight>
                <a:latin typeface="Lato"/>
                <a:ea typeface="Lato"/>
                <a:cs typeface="Lato"/>
                <a:sym typeface="Lato"/>
              </a:rPr>
              <a:t>Teach</a:t>
            </a:r>
            <a:r>
              <a:rPr lang="es-ES" sz="1100">
                <a:solidFill>
                  <a:schemeClr val="dk1"/>
                </a:solidFill>
                <a:highlight>
                  <a:srgbClr val="FFFFFF"/>
                </a:highlight>
                <a:latin typeface="Lato"/>
                <a:ea typeface="Lato"/>
                <a:cs typeface="Lato"/>
                <a:sym typeface="Lato"/>
              </a:rPr>
              <a:t> For Ukraine placed 33 teachers who are  reaching over 4,000 children. Their impact extends to five de-occupied communities where 12 Teach For Ukraine teachers are actively contributing to recovery. Despite these challenges, Teach For Ukraine </a:t>
            </a:r>
            <a:r>
              <a:rPr b="1" lang="es-ES" sz="1100">
                <a:solidFill>
                  <a:schemeClr val="dk1"/>
                </a:solidFill>
                <a:highlight>
                  <a:srgbClr val="FFFFFF"/>
                </a:highlight>
                <a:latin typeface="Lato"/>
                <a:ea typeface="Lato"/>
                <a:cs typeface="Lato"/>
                <a:sym typeface="Lato"/>
              </a:rPr>
              <a:t>expanded its network of partnership schools to 19 across four regions of Ukraine</a:t>
            </a:r>
            <a:r>
              <a:rPr lang="es-ES" sz="1100">
                <a:solidFill>
                  <a:schemeClr val="dk1"/>
                </a:solidFill>
                <a:highlight>
                  <a:srgbClr val="FFFFFF"/>
                </a:highlight>
                <a:latin typeface="Lato"/>
                <a:ea typeface="Lato"/>
                <a:cs typeface="Lato"/>
                <a:sym typeface="Lato"/>
              </a:rPr>
              <a:t> (renewing 8 partnerships and adding 11 more).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The Teach For Ukraine team also  successfully launched its </a:t>
            </a:r>
            <a:r>
              <a:rPr b="1" lang="es-ES" sz="1100">
                <a:solidFill>
                  <a:schemeClr val="dk1"/>
                </a:solidFill>
                <a:highlight>
                  <a:srgbClr val="FFFFFF"/>
                </a:highlight>
                <a:latin typeface="Lato"/>
                <a:ea typeface="Lato"/>
                <a:cs typeface="Lato"/>
                <a:sym typeface="Lato"/>
              </a:rPr>
              <a:t>Psych-emotional Support Program</a:t>
            </a:r>
            <a:r>
              <a:rPr b="1" lang="es-ES" sz="1100">
                <a:solidFill>
                  <a:schemeClr val="dk1"/>
                </a:solidFill>
                <a:highlight>
                  <a:srgbClr val="FFFFFF"/>
                </a:highlight>
                <a:latin typeface="Lato"/>
                <a:ea typeface="Lato"/>
                <a:cs typeface="Lato"/>
                <a:sym typeface="Lato"/>
              </a:rPr>
              <a:t> for 30 schools</a:t>
            </a:r>
            <a:r>
              <a:rPr lang="es-ES" sz="1100">
                <a:solidFill>
                  <a:schemeClr val="dk1"/>
                </a:solidFill>
                <a:highlight>
                  <a:srgbClr val="FFFFFF"/>
                </a:highlight>
                <a:latin typeface="Lato"/>
                <a:ea typeface="Lato"/>
                <a:cs typeface="Lato"/>
                <a:sym typeface="Lato"/>
              </a:rPr>
              <a:t>, </a:t>
            </a:r>
            <a:r>
              <a:rPr b="1" lang="es-ES" sz="1100">
                <a:solidFill>
                  <a:schemeClr val="dk1"/>
                </a:solidFill>
                <a:highlight>
                  <a:srgbClr val="FFFFFF"/>
                </a:highlight>
                <a:latin typeface="Lato"/>
                <a:ea typeface="Lato"/>
                <a:cs typeface="Lato"/>
                <a:sym typeface="Lato"/>
              </a:rPr>
              <a:t>reaching more than 600 teachers in rural areas</a:t>
            </a:r>
            <a:r>
              <a:rPr lang="es-ES" sz="1100">
                <a:solidFill>
                  <a:schemeClr val="dk1"/>
                </a:solidFill>
                <a:highlight>
                  <a:srgbClr val="FFFFFF"/>
                </a:highlight>
                <a:latin typeface="Lato"/>
                <a:ea typeface="Lato"/>
                <a:cs typeface="Lato"/>
                <a:sym typeface="Lato"/>
              </a:rPr>
              <a:t>. The initiative is addressing mental and emotional well-being among educators to help create classroom environments that positively impact students’ learning experience.</a:t>
            </a:r>
            <a:endParaRPr sz="1100">
              <a:solidFill>
                <a:schemeClr val="dk1"/>
              </a:solidFill>
              <a:latin typeface="Lato"/>
              <a:ea typeface="Lato"/>
              <a:cs typeface="Lato"/>
              <a:sym typeface="Lato"/>
            </a:endParaRPr>
          </a:p>
        </p:txBody>
      </p:sp>
      <p:sp>
        <p:nvSpPr>
          <p:cNvPr id="169" name="Google Shape;169;g2b123ad2ad3_0_15"/>
          <p:cNvSpPr txBox="1"/>
          <p:nvPr/>
        </p:nvSpPr>
        <p:spPr>
          <a:xfrm>
            <a:off x="623901" y="4363725"/>
            <a:ext cx="15453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Ukraine</a:t>
            </a:r>
            <a:endParaRPr b="1" i="0" sz="1200" u="none" cap="none" strike="noStrike">
              <a:solidFill>
                <a:srgbClr val="E69740"/>
              </a:solidFill>
              <a:latin typeface="Montserrat"/>
              <a:ea typeface="Montserrat"/>
              <a:cs typeface="Montserrat"/>
              <a:sym typeface="Montserrat"/>
            </a:endParaRPr>
          </a:p>
        </p:txBody>
      </p:sp>
      <p:sp>
        <p:nvSpPr>
          <p:cNvPr id="170" name="Google Shape;170;g2b123ad2ad3_0_15"/>
          <p:cNvSpPr txBox="1"/>
          <p:nvPr/>
        </p:nvSpPr>
        <p:spPr>
          <a:xfrm>
            <a:off x="623910" y="2267620"/>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Armenia</a:t>
            </a:r>
            <a:endParaRPr b="1" i="0" sz="1200" u="none" cap="none" strike="noStrike">
              <a:solidFill>
                <a:srgbClr val="E69740"/>
              </a:solidFill>
              <a:latin typeface="Montserrat"/>
              <a:ea typeface="Montserrat"/>
              <a:cs typeface="Montserrat"/>
              <a:sym typeface="Montserrat"/>
            </a:endParaRPr>
          </a:p>
        </p:txBody>
      </p:sp>
      <p:sp>
        <p:nvSpPr>
          <p:cNvPr id="171" name="Google Shape;171;g2b123ad2ad3_0_15"/>
          <p:cNvSpPr txBox="1"/>
          <p:nvPr/>
        </p:nvSpPr>
        <p:spPr>
          <a:xfrm>
            <a:off x="623900" y="2544513"/>
            <a:ext cx="6855000" cy="18192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Teach For Armenia  led an emergency response initiative to support forcibly displaced students, following armed conflict and displacement in the region. Their efforts mobilized a coalition of organizations to provide </a:t>
            </a:r>
            <a:r>
              <a:rPr b="1" lang="es-ES" sz="1100">
                <a:solidFill>
                  <a:schemeClr val="dk1"/>
                </a:solidFill>
                <a:highlight>
                  <a:srgbClr val="FFFFFF"/>
                </a:highlight>
                <a:latin typeface="Lato"/>
                <a:ea typeface="Lato"/>
                <a:cs typeface="Lato"/>
                <a:sym typeface="Lato"/>
              </a:rPr>
              <a:t>coordinated education, nutrition, housing, and healthcare services </a:t>
            </a:r>
            <a:r>
              <a:rPr lang="es-ES" sz="1100">
                <a:solidFill>
                  <a:schemeClr val="dk1"/>
                </a:solidFill>
                <a:highlight>
                  <a:srgbClr val="FFFFFF"/>
                </a:highlight>
                <a:latin typeface="Lato"/>
                <a:ea typeface="Lato"/>
                <a:cs typeface="Lato"/>
                <a:sym typeface="Lato"/>
              </a:rPr>
              <a:t>to students in schools across the country.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Teach For Armenia teachers received training in </a:t>
            </a:r>
            <a:r>
              <a:rPr b="1" lang="es-ES" sz="1100">
                <a:solidFill>
                  <a:schemeClr val="dk1"/>
                </a:solidFill>
                <a:highlight>
                  <a:srgbClr val="FFFFFF"/>
                </a:highlight>
                <a:latin typeface="Lato"/>
                <a:ea typeface="Lato"/>
                <a:cs typeface="Lato"/>
                <a:sym typeface="Lato"/>
              </a:rPr>
              <a:t>Education in Emergencies curriculum and strategies</a:t>
            </a:r>
            <a:r>
              <a:rPr lang="es-ES" sz="1100">
                <a:solidFill>
                  <a:schemeClr val="dk1"/>
                </a:solidFill>
                <a:highlight>
                  <a:srgbClr val="FFFFFF"/>
                </a:highlight>
                <a:latin typeface="Lato"/>
                <a:ea typeface="Lato"/>
                <a:cs typeface="Lato"/>
                <a:sym typeface="Lato"/>
              </a:rPr>
              <a:t> and then incorporated these approaches into their classrooms; a team of emergency responders implemented the program in afterschool settings. The program provided students with </a:t>
            </a:r>
            <a:r>
              <a:rPr b="1" lang="es-ES" sz="1100">
                <a:solidFill>
                  <a:schemeClr val="dk1"/>
                </a:solidFill>
                <a:highlight>
                  <a:srgbClr val="FFFFFF"/>
                </a:highlight>
                <a:latin typeface="Lato"/>
                <a:ea typeface="Lato"/>
                <a:cs typeface="Lato"/>
                <a:sym typeface="Lato"/>
              </a:rPr>
              <a:t>critical mental health and psychosocial support</a:t>
            </a:r>
            <a:r>
              <a:rPr lang="es-ES" sz="1100">
                <a:solidFill>
                  <a:schemeClr val="dk1"/>
                </a:solidFill>
                <a:highlight>
                  <a:srgbClr val="FFFFFF"/>
                </a:highlight>
                <a:latin typeface="Lato"/>
                <a:ea typeface="Lato"/>
                <a:cs typeface="Lato"/>
                <a:sym typeface="Lato"/>
              </a:rPr>
              <a:t> while also ensuring they received </a:t>
            </a:r>
            <a:r>
              <a:rPr b="1" lang="es-ES" sz="1100">
                <a:solidFill>
                  <a:schemeClr val="dk1"/>
                </a:solidFill>
                <a:highlight>
                  <a:srgbClr val="FFFFFF"/>
                </a:highlight>
                <a:latin typeface="Lato"/>
                <a:ea typeface="Lato"/>
                <a:cs typeface="Lato"/>
                <a:sym typeface="Lato"/>
              </a:rPr>
              <a:t>academic support to address schooling disruptions and learning loss</a:t>
            </a:r>
            <a:r>
              <a:rPr lang="es-ES" sz="1100">
                <a:solidFill>
                  <a:schemeClr val="dk1"/>
                </a:solidFill>
                <a:highlight>
                  <a:srgbClr val="FFFFFF"/>
                </a:highlight>
                <a:latin typeface="Lato"/>
                <a:ea typeface="Lato"/>
                <a:cs typeface="Lato"/>
                <a:sym typeface="Lato"/>
              </a:rPr>
              <a:t>. </a:t>
            </a:r>
            <a:endParaRPr sz="11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b2f65cc513_0_0"/>
          <p:cNvSpPr txBox="1"/>
          <p:nvPr/>
        </p:nvSpPr>
        <p:spPr>
          <a:xfrm>
            <a:off x="623900" y="847275"/>
            <a:ext cx="6906600" cy="10188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lang="es-ES" sz="2800">
                <a:solidFill>
                  <a:srgbClr val="3F3F3F"/>
                </a:solidFill>
                <a:latin typeface="Montserrat"/>
                <a:ea typeface="Montserrat"/>
                <a:cs typeface="Montserrat"/>
                <a:sym typeface="Montserrat"/>
              </a:rPr>
              <a:t>Designing </a:t>
            </a:r>
            <a:r>
              <a:rPr lang="es-ES" sz="2800">
                <a:solidFill>
                  <a:srgbClr val="3F3F3F"/>
                </a:solidFill>
                <a:latin typeface="Montserrat"/>
                <a:ea typeface="Montserrat"/>
                <a:cs typeface="Montserrat"/>
                <a:sym typeface="Montserrat"/>
              </a:rPr>
              <a:t>i</a:t>
            </a:r>
            <a:r>
              <a:rPr lang="es-ES" sz="2800">
                <a:solidFill>
                  <a:srgbClr val="3F3F3F"/>
                </a:solidFill>
                <a:latin typeface="Montserrat"/>
                <a:ea typeface="Montserrat"/>
                <a:cs typeface="Montserrat"/>
                <a:sym typeface="Montserrat"/>
              </a:rPr>
              <a:t>nnovative approaches to build </a:t>
            </a:r>
            <a:r>
              <a:rPr b="1" lang="es-ES" sz="2800">
                <a:solidFill>
                  <a:srgbClr val="3F3F3F"/>
                </a:solidFill>
                <a:latin typeface="Montserrat"/>
                <a:ea typeface="Montserrat"/>
                <a:cs typeface="Montserrat"/>
                <a:sym typeface="Montserrat"/>
              </a:rPr>
              <a:t>student </a:t>
            </a:r>
            <a:r>
              <a:rPr b="1" i="0" lang="es-ES" sz="2800" u="none" cap="none" strike="noStrike">
                <a:solidFill>
                  <a:srgbClr val="3F3F3F"/>
                </a:solidFill>
                <a:latin typeface="Montserrat"/>
                <a:ea typeface="Montserrat"/>
                <a:cs typeface="Montserrat"/>
                <a:sym typeface="Montserrat"/>
              </a:rPr>
              <a:t>leadership</a:t>
            </a:r>
            <a:endParaRPr b="0" i="0" sz="1400" u="none" cap="none" strike="noStrike">
              <a:solidFill>
                <a:srgbClr val="000000"/>
              </a:solidFill>
              <a:latin typeface="Arial"/>
              <a:ea typeface="Arial"/>
              <a:cs typeface="Arial"/>
              <a:sym typeface="Arial"/>
            </a:endParaRPr>
          </a:p>
        </p:txBody>
      </p:sp>
      <p:sp>
        <p:nvSpPr>
          <p:cNvPr id="178" name="Google Shape;178;g2b2f65cc513_0_0"/>
          <p:cNvSpPr txBox="1"/>
          <p:nvPr/>
        </p:nvSpPr>
        <p:spPr>
          <a:xfrm>
            <a:off x="623900" y="1908525"/>
            <a:ext cx="7619100" cy="6219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s-ES" sz="1600" u="none" cap="none" strike="noStrike">
                <a:solidFill>
                  <a:schemeClr val="dk1"/>
                </a:solidFill>
                <a:latin typeface="Lato"/>
                <a:ea typeface="Lato"/>
                <a:cs typeface="Lato"/>
                <a:sym typeface="Lato"/>
              </a:rPr>
              <a:t>Teach For </a:t>
            </a:r>
            <a:r>
              <a:rPr lang="es-ES" sz="1600">
                <a:solidFill>
                  <a:schemeClr val="dk1"/>
                </a:solidFill>
                <a:latin typeface="Lato"/>
                <a:ea typeface="Lato"/>
                <a:cs typeface="Lato"/>
                <a:sym typeface="Lato"/>
              </a:rPr>
              <a:t>India reached beyond academics to build critical skills and leadership among students through creativity and a holistic approach. </a:t>
            </a:r>
            <a:endParaRPr b="0" i="0" sz="1600" u="none" cap="none" strike="noStrike">
              <a:solidFill>
                <a:schemeClr val="dk1"/>
              </a:solidFill>
              <a:latin typeface="Lato"/>
              <a:ea typeface="Lato"/>
              <a:cs typeface="Lato"/>
              <a:sym typeface="Lato"/>
            </a:endParaRPr>
          </a:p>
        </p:txBody>
      </p:sp>
      <p:sp>
        <p:nvSpPr>
          <p:cNvPr id="179" name="Google Shape;179;g2b2f65cc513_0_0"/>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Impact</a:t>
            </a:r>
            <a:endParaRPr b="0" i="0" sz="1400" u="none" cap="none" strike="noStrike">
              <a:solidFill>
                <a:srgbClr val="000000"/>
              </a:solidFill>
              <a:highlight>
                <a:srgbClr val="FFFF00"/>
              </a:highlight>
              <a:latin typeface="Arial"/>
              <a:ea typeface="Arial"/>
              <a:cs typeface="Arial"/>
              <a:sym typeface="Arial"/>
            </a:endParaRPr>
          </a:p>
        </p:txBody>
      </p:sp>
      <p:sp>
        <p:nvSpPr>
          <p:cNvPr id="180" name="Google Shape;180;g2b2f65cc513_0_0"/>
          <p:cNvSpPr txBox="1"/>
          <p:nvPr/>
        </p:nvSpPr>
        <p:spPr>
          <a:xfrm>
            <a:off x="623900" y="3129000"/>
            <a:ext cx="2941800" cy="2793000"/>
          </a:xfrm>
          <a:prstGeom prst="rect">
            <a:avLst/>
          </a:prstGeom>
          <a:noFill/>
          <a:ln>
            <a:noFill/>
          </a:ln>
        </p:spPr>
        <p:txBody>
          <a:bodyPr anchorCtr="0" anchor="t" bIns="45700" lIns="0"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Teach For India works to  deepen students’ understanding of key values through its </a:t>
            </a:r>
            <a:r>
              <a:rPr b="1" lang="es-ES" sz="1100">
                <a:solidFill>
                  <a:schemeClr val="dk1"/>
                </a:solidFill>
                <a:latin typeface="Lato"/>
                <a:ea typeface="Lato"/>
                <a:cs typeface="Lato"/>
                <a:sym typeface="Lato"/>
              </a:rPr>
              <a:t>8 Cs framework</a:t>
            </a:r>
            <a:r>
              <a:rPr lang="es-ES" sz="1100">
                <a:solidFill>
                  <a:schemeClr val="dk1"/>
                </a:solidFill>
                <a:latin typeface="Lato"/>
                <a:ea typeface="Lato"/>
                <a:cs typeface="Lato"/>
                <a:sym typeface="Lato"/>
              </a:rPr>
              <a:t>, promoting self-reflection, personal development, and feedback culture.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latin typeface="Lato"/>
                <a:ea typeface="Lato"/>
                <a:cs typeface="Lato"/>
                <a:sym typeface="Lato"/>
              </a:rPr>
              <a:t>This focus on the 8 Cs–</a:t>
            </a:r>
            <a:r>
              <a:rPr b="1" lang="es-ES" sz="1100">
                <a:solidFill>
                  <a:schemeClr val="dk1"/>
                </a:solidFill>
                <a:latin typeface="Lato"/>
                <a:ea typeface="Lato"/>
                <a:cs typeface="Lato"/>
                <a:sym typeface="Lato"/>
              </a:rPr>
              <a:t>consciousness, collaboration, communication, critical thinking, collaboration, curiosity, courage, and compassion</a:t>
            </a:r>
            <a:r>
              <a:rPr lang="es-ES" sz="1100">
                <a:solidFill>
                  <a:schemeClr val="dk1"/>
                </a:solidFill>
                <a:latin typeface="Lato"/>
                <a:ea typeface="Lato"/>
                <a:cs typeface="Lato"/>
                <a:sym typeface="Lato"/>
              </a:rPr>
              <a:t>–extends to classroom culture, academic content,  and student activities.</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accent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i="1" lang="es-ES" sz="1100">
                <a:solidFill>
                  <a:schemeClr val="dk1"/>
                </a:solidFill>
                <a:latin typeface="Lato"/>
                <a:ea typeface="Lato"/>
                <a:cs typeface="Lato"/>
                <a:sym typeface="Lato"/>
              </a:rPr>
              <a:t>Click </a:t>
            </a:r>
            <a:r>
              <a:rPr i="1" lang="es-ES" sz="1100" u="sng">
                <a:solidFill>
                  <a:schemeClr val="hlink"/>
                </a:solidFill>
                <a:latin typeface="Lato"/>
                <a:ea typeface="Lato"/>
                <a:cs typeface="Lato"/>
                <a:sym typeface="Lato"/>
                <a:hlinkClick r:id="rId3"/>
              </a:rPr>
              <a:t>here</a:t>
            </a:r>
            <a:r>
              <a:rPr i="1" lang="es-ES" sz="1100">
                <a:solidFill>
                  <a:schemeClr val="accent3"/>
                </a:solidFill>
                <a:latin typeface="Lato"/>
                <a:ea typeface="Lato"/>
                <a:cs typeface="Lato"/>
                <a:sym typeface="Lato"/>
              </a:rPr>
              <a:t> </a:t>
            </a:r>
            <a:r>
              <a:rPr i="1" lang="es-ES" sz="1100">
                <a:solidFill>
                  <a:schemeClr val="dk1"/>
                </a:solidFill>
                <a:latin typeface="Lato"/>
                <a:ea typeface="Lato"/>
                <a:cs typeface="Lato"/>
                <a:sym typeface="Lato"/>
              </a:rPr>
              <a:t>for a look at how the 8 Cs apply in sixth- through eighth-grade classrooms.</a:t>
            </a:r>
            <a:endParaRPr i="1"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p:txBody>
      </p:sp>
      <p:sp>
        <p:nvSpPr>
          <p:cNvPr id="181" name="Google Shape;181;g2b2f65cc513_0_0"/>
          <p:cNvSpPr txBox="1"/>
          <p:nvPr/>
        </p:nvSpPr>
        <p:spPr>
          <a:xfrm>
            <a:off x="623910" y="2843145"/>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Teach For India: 8 Cs Framework</a:t>
            </a:r>
            <a:endParaRPr b="1" i="0" sz="1200" u="none" cap="none" strike="noStrike">
              <a:solidFill>
                <a:srgbClr val="E69740"/>
              </a:solidFill>
              <a:latin typeface="Montserrat"/>
              <a:ea typeface="Montserrat"/>
              <a:cs typeface="Montserrat"/>
              <a:sym typeface="Montserrat"/>
            </a:endParaRPr>
          </a:p>
        </p:txBody>
      </p:sp>
      <p:sp>
        <p:nvSpPr>
          <p:cNvPr id="182" name="Google Shape;182;g2b2f65cc513_0_0"/>
          <p:cNvSpPr txBox="1"/>
          <p:nvPr/>
        </p:nvSpPr>
        <p:spPr>
          <a:xfrm>
            <a:off x="3787425" y="3129000"/>
            <a:ext cx="4838100" cy="25983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In June 2023, 24 talented Teach For India students from under-resourced schools in Pune took the stage in Mumbai, Delhi, and Bangalore, to present a remarkable </a:t>
            </a:r>
            <a:r>
              <a:rPr i="1" lang="es-ES" sz="1100">
                <a:solidFill>
                  <a:schemeClr val="dk1"/>
                </a:solidFill>
                <a:highlight>
                  <a:srgbClr val="FFFFFF"/>
                </a:highlight>
                <a:latin typeface="Lato"/>
                <a:ea typeface="Lato"/>
                <a:cs typeface="Lato"/>
                <a:sym typeface="Lato"/>
              </a:rPr>
              <a:t>Hamilton</a:t>
            </a:r>
            <a:r>
              <a:rPr lang="es-ES" sz="1100">
                <a:solidFill>
                  <a:schemeClr val="dk1"/>
                </a:solidFill>
                <a:highlight>
                  <a:srgbClr val="FFFFFF"/>
                </a:highlight>
                <a:latin typeface="Lato"/>
                <a:ea typeface="Lato"/>
                <a:cs typeface="Lato"/>
                <a:sym typeface="Lato"/>
              </a:rPr>
              <a:t>-inspired production.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Through this hip-hop Sufi musical, the young performers explored c</a:t>
            </a:r>
            <a:r>
              <a:rPr lang="es-ES" sz="1100">
                <a:solidFill>
                  <a:schemeClr val="dk1"/>
                </a:solidFill>
                <a:highlight>
                  <a:srgbClr val="FFFFFF"/>
                </a:highlight>
                <a:latin typeface="Lato"/>
                <a:ea typeface="Lato"/>
                <a:cs typeface="Lato"/>
                <a:sym typeface="Lato"/>
              </a:rPr>
              <a:t>onstitutional values of India such as liberty, fraternity, justice, and equality. The project took the students on a remarkable journey as they learned to sing, dance, act, and speak English and explored the messages in the music and storyline.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i="1" lang="es-ES" sz="1100">
                <a:solidFill>
                  <a:schemeClr val="dk1"/>
                </a:solidFill>
                <a:latin typeface="Lato"/>
                <a:ea typeface="Lato"/>
                <a:cs typeface="Lato"/>
                <a:sym typeface="Lato"/>
              </a:rPr>
              <a:t>Click </a:t>
            </a:r>
            <a:r>
              <a:rPr i="1" lang="es-ES" sz="1100" u="sng">
                <a:solidFill>
                  <a:schemeClr val="accent1"/>
                </a:solidFill>
                <a:latin typeface="Lato"/>
                <a:ea typeface="Lato"/>
                <a:cs typeface="Lato"/>
                <a:sym typeface="Lato"/>
                <a:hlinkClick r:id="rId4">
                  <a:extLst>
                    <a:ext uri="{A12FA001-AC4F-418D-AE19-62706E023703}">
                      <ahyp:hlinkClr val="tx"/>
                    </a:ext>
                  </a:extLst>
                </a:hlinkClick>
              </a:rPr>
              <a:t>here</a:t>
            </a:r>
            <a:r>
              <a:rPr i="1" lang="es-ES" sz="1100">
                <a:solidFill>
                  <a:schemeClr val="dk1"/>
                </a:solidFill>
                <a:latin typeface="Lato"/>
                <a:ea typeface="Lato"/>
                <a:cs typeface="Lato"/>
                <a:sym typeface="Lato"/>
              </a:rPr>
              <a:t> to watch the journey of creating </a:t>
            </a:r>
            <a:r>
              <a:rPr lang="es-ES" sz="1100">
                <a:solidFill>
                  <a:schemeClr val="dk1"/>
                </a:solidFill>
                <a:latin typeface="Lato"/>
                <a:ea typeface="Lato"/>
                <a:cs typeface="Lato"/>
                <a:sym typeface="Lato"/>
              </a:rPr>
              <a:t>The Conference of the Birds</a:t>
            </a:r>
            <a:r>
              <a:rPr i="1" lang="es-ES" sz="1100">
                <a:solidFill>
                  <a:schemeClr val="dk1"/>
                </a:solidFill>
                <a:latin typeface="Lato"/>
                <a:ea typeface="Lato"/>
                <a:cs typeface="Lato"/>
                <a:sym typeface="Lato"/>
              </a:rPr>
              <a:t>.</a:t>
            </a:r>
            <a:endParaRPr i="1"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b="0" i="1" lang="es-ES" sz="1100" u="none" cap="none" strike="noStrike">
                <a:solidFill>
                  <a:schemeClr val="dk1"/>
                </a:solidFill>
                <a:latin typeface="Lato"/>
                <a:ea typeface="Lato"/>
                <a:cs typeface="Lato"/>
                <a:sym typeface="Lato"/>
              </a:rPr>
              <a:t>Click </a:t>
            </a:r>
            <a:r>
              <a:rPr b="0" i="1" lang="es-ES" sz="1100" u="sng" cap="none" strike="noStrike">
                <a:solidFill>
                  <a:schemeClr val="hlink"/>
                </a:solidFill>
                <a:latin typeface="Lato"/>
                <a:ea typeface="Lato"/>
                <a:cs typeface="Lato"/>
                <a:sym typeface="Lato"/>
                <a:hlinkClick r:id="rId5"/>
              </a:rPr>
              <a:t>here</a:t>
            </a:r>
            <a:r>
              <a:rPr b="0" i="1" lang="es-ES" sz="1100" u="none" cap="none" strike="noStrike">
                <a:solidFill>
                  <a:schemeClr val="dk1"/>
                </a:solidFill>
                <a:latin typeface="Lato"/>
                <a:ea typeface="Lato"/>
                <a:cs typeface="Lato"/>
                <a:sym typeface="Lato"/>
              </a:rPr>
              <a:t> to </a:t>
            </a:r>
            <a:r>
              <a:rPr i="1" lang="es-ES" sz="1100">
                <a:solidFill>
                  <a:schemeClr val="dk1"/>
                </a:solidFill>
                <a:latin typeface="Lato"/>
                <a:ea typeface="Lato"/>
                <a:cs typeface="Lato"/>
                <a:sym typeface="Lato"/>
              </a:rPr>
              <a:t>watch the official video for the original song “I and I.”</a:t>
            </a:r>
            <a:endParaRPr b="0" i="1" sz="1100" u="none" cap="none" strike="noStrike">
              <a:solidFill>
                <a:schemeClr val="dk1"/>
              </a:solidFill>
              <a:latin typeface="Lato"/>
              <a:ea typeface="Lato"/>
              <a:cs typeface="Lato"/>
              <a:sym typeface="Lato"/>
            </a:endParaRPr>
          </a:p>
        </p:txBody>
      </p:sp>
      <p:sp>
        <p:nvSpPr>
          <p:cNvPr id="183" name="Google Shape;183;g2b2f65cc513_0_0"/>
          <p:cNvSpPr txBox="1"/>
          <p:nvPr/>
        </p:nvSpPr>
        <p:spPr>
          <a:xfrm>
            <a:off x="3787435" y="2843150"/>
            <a:ext cx="28287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rgbClr val="E69740"/>
                </a:solidFill>
                <a:latin typeface="Montserrat"/>
                <a:ea typeface="Montserrat"/>
                <a:cs typeface="Montserrat"/>
                <a:sym typeface="Montserrat"/>
              </a:rPr>
              <a:t>Conference of the Birds</a:t>
            </a:r>
            <a:endParaRPr b="1" i="0" sz="1200" u="none" cap="none" strike="noStrike">
              <a:solidFill>
                <a:srgbClr val="E69740"/>
              </a:solidFill>
              <a:latin typeface="Montserrat"/>
              <a:ea typeface="Montserrat"/>
              <a:cs typeface="Montserrat"/>
              <a:sym typeface="Montserrat"/>
            </a:endParaRPr>
          </a:p>
        </p:txBody>
      </p:sp>
      <p:pic>
        <p:nvPicPr>
          <p:cNvPr id="184" name="Google Shape;184;g2b2f65cc513_0_0"/>
          <p:cNvPicPr preferRelativeResize="0"/>
          <p:nvPr/>
        </p:nvPicPr>
        <p:blipFill rotWithShape="1">
          <a:blip r:embed="rId6">
            <a:alphaModFix/>
          </a:blip>
          <a:srcRect b="0" l="14416" r="14423" t="0"/>
          <a:stretch/>
        </p:blipFill>
        <p:spPr>
          <a:xfrm>
            <a:off x="8243000" y="0"/>
            <a:ext cx="3980400" cy="3732000"/>
          </a:xfrm>
          <a:prstGeom prst="teardrop">
            <a:avLst>
              <a:gd fmla="val 100000" name="adj"/>
            </a:avLst>
          </a:prstGeom>
          <a:noFill/>
          <a:ln>
            <a:noFill/>
          </a:ln>
        </p:spPr>
      </p:pic>
      <p:pic>
        <p:nvPicPr>
          <p:cNvPr id="185" name="Google Shape;185;g2b2f65cc513_0_0"/>
          <p:cNvPicPr preferRelativeResize="0"/>
          <p:nvPr/>
        </p:nvPicPr>
        <p:blipFill rotWithShape="1">
          <a:blip r:embed="rId7">
            <a:alphaModFix/>
          </a:blip>
          <a:srcRect b="0" l="14887" r="14887" t="0"/>
          <a:stretch/>
        </p:blipFill>
        <p:spPr>
          <a:xfrm>
            <a:off x="9871350" y="2711050"/>
            <a:ext cx="2194500" cy="2085900"/>
          </a:xfrm>
          <a:prstGeom prst="ellipse">
            <a:avLst/>
          </a:prstGeom>
          <a:noFill/>
          <a:ln>
            <a:noFill/>
          </a:ln>
        </p:spPr>
      </p:pic>
      <p:pic>
        <p:nvPicPr>
          <p:cNvPr id="186" name="Google Shape;186;g2b2f65cc513_0_0">
            <a:hlinkClick r:id="rId8"/>
          </p:cNvPr>
          <p:cNvPicPr preferRelativeResize="0"/>
          <p:nvPr/>
        </p:nvPicPr>
        <p:blipFill rotWithShape="1">
          <a:blip r:embed="rId9">
            <a:alphaModFix amt="50000"/>
          </a:blip>
          <a:srcRect b="22191" l="29700" r="32349" t="20495"/>
          <a:stretch/>
        </p:blipFill>
        <p:spPr>
          <a:xfrm>
            <a:off x="10114402" y="1547100"/>
            <a:ext cx="378900" cy="402300"/>
          </a:xfrm>
          <a:prstGeom prst="ellipse">
            <a:avLst/>
          </a:prstGeom>
          <a:noFill/>
          <a:ln>
            <a:noFill/>
          </a:ln>
        </p:spPr>
      </p:pic>
      <p:sp>
        <p:nvSpPr>
          <p:cNvPr id="187" name="Google Shape;187;g2b2f65cc513_0_0"/>
          <p:cNvSpPr txBox="1"/>
          <p:nvPr/>
        </p:nvSpPr>
        <p:spPr>
          <a:xfrm>
            <a:off x="9027075" y="5083200"/>
            <a:ext cx="1831800" cy="4494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800"/>
              <a:buFont typeface="Arial"/>
              <a:buNone/>
            </a:pPr>
            <a:r>
              <a:rPr i="1" lang="es-ES" sz="800">
                <a:solidFill>
                  <a:srgbClr val="3F3F3F"/>
                </a:solidFill>
                <a:latin typeface="Lato"/>
                <a:ea typeface="Lato"/>
                <a:cs typeface="Lato"/>
                <a:sym typeface="Lato"/>
              </a:rPr>
              <a:t>Conference of the Bird musical (top). Teach For India student (bottom).</a:t>
            </a:r>
            <a:endParaRPr b="0" i="1" sz="800" u="none" cap="none" strike="noStrike">
              <a:solidFill>
                <a:srgbClr val="3F3F3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b2f65cc513_0_60"/>
          <p:cNvSpPr txBox="1"/>
          <p:nvPr/>
        </p:nvSpPr>
        <p:spPr>
          <a:xfrm>
            <a:off x="623900" y="847275"/>
            <a:ext cx="8395200" cy="9543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s-ES" sz="2800">
                <a:solidFill>
                  <a:srgbClr val="3F3F3F"/>
                </a:solidFill>
                <a:latin typeface="Montserrat"/>
                <a:ea typeface="Montserrat"/>
                <a:cs typeface="Montserrat"/>
                <a:sym typeface="Montserrat"/>
              </a:rPr>
              <a:t>Reversing </a:t>
            </a:r>
            <a:r>
              <a:rPr lang="es-ES" sz="2800">
                <a:solidFill>
                  <a:srgbClr val="3F3F3F"/>
                </a:solidFill>
                <a:latin typeface="Montserrat"/>
                <a:ea typeface="Montserrat"/>
                <a:cs typeface="Montserrat"/>
                <a:sym typeface="Montserrat"/>
              </a:rPr>
              <a:t>pandemic </a:t>
            </a:r>
            <a:r>
              <a:rPr lang="es-ES" sz="2800">
                <a:solidFill>
                  <a:srgbClr val="3F3F3F"/>
                </a:solidFill>
                <a:latin typeface="Montserrat"/>
                <a:ea typeface="Montserrat"/>
                <a:cs typeface="Montserrat"/>
                <a:sym typeface="Montserrat"/>
              </a:rPr>
              <a:t>learning</a:t>
            </a:r>
            <a:r>
              <a:rPr lang="es-ES" sz="2800">
                <a:solidFill>
                  <a:srgbClr val="3F3F3F"/>
                </a:solidFill>
                <a:latin typeface="Montserrat"/>
                <a:ea typeface="Montserrat"/>
                <a:cs typeface="Montserrat"/>
                <a:sym typeface="Montserrat"/>
              </a:rPr>
              <a:t> loss and </a:t>
            </a:r>
            <a:r>
              <a:rPr b="1" lang="es-ES" sz="2800">
                <a:solidFill>
                  <a:srgbClr val="3F3F3F"/>
                </a:solidFill>
                <a:latin typeface="Montserrat"/>
                <a:ea typeface="Montserrat"/>
                <a:cs typeface="Montserrat"/>
                <a:sym typeface="Montserrat"/>
              </a:rPr>
              <a:t>improving student outcomes</a:t>
            </a:r>
            <a:endParaRPr b="1" i="0" sz="1400" u="none" cap="none" strike="noStrike">
              <a:solidFill>
                <a:srgbClr val="000000"/>
              </a:solidFill>
            </a:endParaRPr>
          </a:p>
        </p:txBody>
      </p:sp>
      <p:sp>
        <p:nvSpPr>
          <p:cNvPr id="194" name="Google Shape;194;g2b2f65cc513_0_60"/>
          <p:cNvSpPr txBox="1"/>
          <p:nvPr/>
        </p:nvSpPr>
        <p:spPr>
          <a:xfrm>
            <a:off x="623903" y="584200"/>
            <a:ext cx="3111300" cy="2616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s-ES" sz="1100" u="none" cap="none" strike="noStrike">
                <a:solidFill>
                  <a:srgbClr val="E69740"/>
                </a:solidFill>
                <a:latin typeface="Montserrat"/>
                <a:ea typeface="Montserrat"/>
                <a:cs typeface="Montserrat"/>
                <a:sym typeface="Montserrat"/>
              </a:rPr>
              <a:t>Local </a:t>
            </a:r>
            <a:r>
              <a:rPr b="1" i="0" lang="es-ES" sz="1100" u="none" cap="none" strike="noStrike">
                <a:solidFill>
                  <a:srgbClr val="E69740"/>
                </a:solidFill>
                <a:latin typeface="Montserrat"/>
                <a:ea typeface="Montserrat"/>
                <a:cs typeface="Montserrat"/>
                <a:sym typeface="Montserrat"/>
                <a:extLst>
                  <a:ext uri="http://customooxmlschemas.google.com/">
                    <go:slidesCustomData xmlns:go="http://customooxmlschemas.google.com/" textRoundtripDataId="15"/>
                  </a:ext>
                </a:extLst>
              </a:rPr>
              <a:t>Impact</a:t>
            </a:r>
            <a:endParaRPr b="0" i="0" sz="1400" u="none" cap="none" strike="noStrike">
              <a:solidFill>
                <a:srgbClr val="000000"/>
              </a:solidFill>
              <a:highlight>
                <a:srgbClr val="FFFF00"/>
              </a:highlight>
              <a:latin typeface="Arial"/>
              <a:ea typeface="Arial"/>
              <a:cs typeface="Arial"/>
              <a:sym typeface="Arial"/>
            </a:endParaRPr>
          </a:p>
        </p:txBody>
      </p:sp>
      <p:sp>
        <p:nvSpPr>
          <p:cNvPr id="195" name="Google Shape;195;g2b2f65cc513_0_60"/>
          <p:cNvSpPr txBox="1"/>
          <p:nvPr/>
        </p:nvSpPr>
        <p:spPr>
          <a:xfrm>
            <a:off x="2252950" y="2758900"/>
            <a:ext cx="5626500" cy="3182400"/>
          </a:xfrm>
          <a:prstGeom prst="rect">
            <a:avLst/>
          </a:prstGeom>
          <a:noFill/>
          <a:ln>
            <a:noFill/>
          </a:ln>
        </p:spPr>
        <p:txBody>
          <a:bodyPr anchorCtr="0" anchor="t" bIns="45700" lIns="0"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In the country’s first year of full face-to-face classes, Teach For the Philippines  aimed to address the most urgent issues in the country’s public school system. This meant </a:t>
            </a:r>
            <a:r>
              <a:rPr lang="es-ES" sz="1100">
                <a:solidFill>
                  <a:schemeClr val="dk1"/>
                </a:solidFill>
                <a:highlight>
                  <a:srgbClr val="FFFFFF"/>
                </a:highlight>
                <a:latin typeface="Lato"/>
                <a:ea typeface="Lato"/>
                <a:cs typeface="Lato"/>
                <a:sym typeface="Lato"/>
              </a:rPr>
              <a:t>helping</a:t>
            </a:r>
            <a:r>
              <a:rPr lang="es-ES" sz="1100">
                <a:solidFill>
                  <a:schemeClr val="dk1"/>
                </a:solidFill>
                <a:highlight>
                  <a:srgbClr val="FFFFFF"/>
                </a:highlight>
                <a:latin typeface="Lato"/>
                <a:ea typeface="Lato"/>
                <a:cs typeface="Lato"/>
                <a:sym typeface="Lato"/>
              </a:rPr>
              <a:t> students to </a:t>
            </a:r>
            <a:r>
              <a:rPr lang="es-ES" sz="1100">
                <a:solidFill>
                  <a:schemeClr val="dk1"/>
                </a:solidFill>
                <a:highlight>
                  <a:srgbClr val="FFFFFF"/>
                </a:highlight>
                <a:latin typeface="Lato"/>
                <a:ea typeface="Lato"/>
                <a:cs typeface="Lato"/>
                <a:sym typeface="Lato"/>
              </a:rPr>
              <a:t>recover</a:t>
            </a:r>
            <a:r>
              <a:rPr lang="es-ES" sz="1100">
                <a:solidFill>
                  <a:schemeClr val="dk1"/>
                </a:solidFill>
                <a:highlight>
                  <a:srgbClr val="FFFFFF"/>
                </a:highlight>
                <a:latin typeface="Lato"/>
                <a:ea typeface="Lato"/>
                <a:cs typeface="Lato"/>
                <a:sym typeface="Lato"/>
              </a:rPr>
              <a:t> from significant losses in reading, numeracy, and life skills, and providing  support for educators at home and in school.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Teach For the Philippines </a:t>
            </a:r>
            <a:r>
              <a:rPr lang="es-ES" sz="1100">
                <a:solidFill>
                  <a:schemeClr val="dk1"/>
                </a:solidFill>
                <a:highlight>
                  <a:srgbClr val="FFFFFF"/>
                </a:highlight>
                <a:latin typeface="Lato"/>
                <a:ea typeface="Lato"/>
                <a:cs typeface="Lato"/>
                <a:sym typeface="Lato"/>
              </a:rPr>
              <a:t>achieved learning</a:t>
            </a:r>
            <a:r>
              <a:rPr lang="es-ES" sz="1100">
                <a:solidFill>
                  <a:schemeClr val="dk1"/>
                </a:solidFill>
                <a:highlight>
                  <a:srgbClr val="FFFFFF"/>
                </a:highlight>
                <a:latin typeface="Lato"/>
                <a:ea typeface="Lato"/>
                <a:cs typeface="Lato"/>
                <a:sym typeface="Lato"/>
              </a:rPr>
              <a:t> gains and holistic student development through its Functional Literacy and Batang Bayani Life Skills Programs.  After completing one cycle of the FLP literacy sub-program,</a:t>
            </a:r>
            <a:r>
              <a:rPr b="1" lang="es-ES" sz="1100">
                <a:solidFill>
                  <a:schemeClr val="dk1"/>
                </a:solidFill>
                <a:highlight>
                  <a:srgbClr val="FFFFFF"/>
                </a:highlight>
                <a:latin typeface="Lato"/>
                <a:ea typeface="Lato"/>
                <a:cs typeface="Lato"/>
                <a:sym typeface="Lato"/>
              </a:rPr>
              <a:t> students’ literacy improved by 40%</a:t>
            </a:r>
            <a:r>
              <a:rPr lang="es-ES" sz="1100">
                <a:solidFill>
                  <a:schemeClr val="dk1"/>
                </a:solidFill>
                <a:highlight>
                  <a:srgbClr val="FFFFFF"/>
                </a:highlight>
                <a:latin typeface="Lato"/>
                <a:ea typeface="Lato"/>
                <a:cs typeface="Lato"/>
                <a:sym typeface="Lato"/>
              </a:rPr>
              <a:t> on average. One cycle of the numeracy sub-program, </a:t>
            </a:r>
            <a:r>
              <a:rPr b="1" lang="es-ES" sz="1100">
                <a:solidFill>
                  <a:schemeClr val="dk1"/>
                </a:solidFill>
                <a:highlight>
                  <a:srgbClr val="FFFFFF"/>
                </a:highlight>
                <a:latin typeface="Lato"/>
                <a:ea typeface="Lato"/>
                <a:cs typeface="Lato"/>
                <a:sym typeface="Lato"/>
              </a:rPr>
              <a:t>students’ numeracy improved by an incredible 70%</a:t>
            </a:r>
            <a:r>
              <a:rPr lang="es-ES" sz="1100">
                <a:solidFill>
                  <a:schemeClr val="dk1"/>
                </a:solidFill>
                <a:highlight>
                  <a:srgbClr val="FFFFFF"/>
                </a:highlight>
                <a:latin typeface="Lato"/>
                <a:ea typeface="Lato"/>
                <a:cs typeface="Lato"/>
                <a:sym typeface="Lato"/>
              </a:rPr>
              <a:t> on average. </a:t>
            </a:r>
            <a:endParaRPr sz="1100">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Students also improved across all socioemotional competencies, particularly </a:t>
            </a:r>
            <a:r>
              <a:rPr b="1" lang="es-ES" sz="1100">
                <a:solidFill>
                  <a:schemeClr val="dk1"/>
                </a:solidFill>
                <a:highlight>
                  <a:srgbClr val="FFFFFF"/>
                </a:highlight>
                <a:latin typeface="Lato"/>
                <a:ea typeface="Lato"/>
                <a:cs typeface="Lato"/>
                <a:sym typeface="Lato"/>
              </a:rPr>
              <a:t>social awareness </a:t>
            </a:r>
            <a:r>
              <a:rPr lang="es-ES" sz="1100">
                <a:solidFill>
                  <a:schemeClr val="dk1"/>
                </a:solidFill>
                <a:highlight>
                  <a:srgbClr val="FFFFFF"/>
                </a:highlight>
                <a:latin typeface="Lato"/>
                <a:ea typeface="Lato"/>
                <a:cs typeface="Lato"/>
                <a:sym typeface="Lato"/>
              </a:rPr>
              <a:t>(practicing empathy and being more understanding of others) as most observed by their teachers. They also showed eagerness to practice </a:t>
            </a:r>
            <a:r>
              <a:rPr b="1" lang="es-ES" sz="1100">
                <a:solidFill>
                  <a:schemeClr val="dk1"/>
                </a:solidFill>
                <a:highlight>
                  <a:srgbClr val="FFFFFF"/>
                </a:highlight>
                <a:latin typeface="Lato"/>
                <a:ea typeface="Lato"/>
                <a:cs typeface="Lato"/>
                <a:sym typeface="Lato"/>
              </a:rPr>
              <a:t>responsible decision</a:t>
            </a:r>
            <a:r>
              <a:rPr lang="es-ES" sz="1100">
                <a:solidFill>
                  <a:schemeClr val="dk1"/>
                </a:solidFill>
                <a:highlight>
                  <a:srgbClr val="FFFFFF"/>
                </a:highlight>
                <a:latin typeface="Lato"/>
                <a:ea typeface="Lato"/>
                <a:cs typeface="Lato"/>
                <a:sym typeface="Lato"/>
              </a:rPr>
              <a:t> </a:t>
            </a:r>
            <a:r>
              <a:rPr b="1" lang="es-ES" sz="1100">
                <a:solidFill>
                  <a:schemeClr val="dk1"/>
                </a:solidFill>
                <a:highlight>
                  <a:srgbClr val="FFFFFF"/>
                </a:highlight>
                <a:latin typeface="Lato"/>
                <a:ea typeface="Lato"/>
                <a:cs typeface="Lato"/>
                <a:sym typeface="Lato"/>
              </a:rPr>
              <a:t>making</a:t>
            </a:r>
            <a:r>
              <a:rPr lang="es-ES" sz="1100">
                <a:solidFill>
                  <a:schemeClr val="dk1"/>
                </a:solidFill>
                <a:highlight>
                  <a:srgbClr val="FFFFFF"/>
                </a:highlight>
                <a:latin typeface="Lato"/>
                <a:ea typeface="Lato"/>
                <a:cs typeface="Lato"/>
                <a:sym typeface="Lato"/>
              </a:rPr>
              <a:t>, which led to showing initiative at school, planning projects that could help their</a:t>
            </a:r>
            <a:endParaRPr sz="1100">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s-ES" sz="1100">
                <a:solidFill>
                  <a:schemeClr val="dk1"/>
                </a:solidFill>
                <a:highlight>
                  <a:srgbClr val="FFFFFF"/>
                </a:highlight>
                <a:latin typeface="Lato"/>
                <a:ea typeface="Lato"/>
                <a:cs typeface="Lato"/>
                <a:sym typeface="Lato"/>
              </a:rPr>
              <a:t>communities, and demonstrating critical thinking in solving problems.</a:t>
            </a:r>
            <a:endParaRPr sz="1100">
              <a:solidFill>
                <a:schemeClr val="dk1"/>
              </a:solidFill>
              <a:highlight>
                <a:srgbClr val="FFFFFF"/>
              </a:highlight>
              <a:latin typeface="Lato"/>
              <a:ea typeface="Lato"/>
              <a:cs typeface="Lato"/>
              <a:sym typeface="Lato"/>
            </a:endParaRPr>
          </a:p>
        </p:txBody>
      </p:sp>
      <p:sp>
        <p:nvSpPr>
          <p:cNvPr id="196" name="Google Shape;196;g2b2f65cc513_0_60"/>
          <p:cNvSpPr txBox="1"/>
          <p:nvPr/>
        </p:nvSpPr>
        <p:spPr>
          <a:xfrm>
            <a:off x="2252960" y="2430495"/>
            <a:ext cx="2941800" cy="276900"/>
          </a:xfrm>
          <a:prstGeom prst="rect">
            <a:avLst/>
          </a:prstGeom>
          <a:noFill/>
          <a:ln>
            <a:noFill/>
          </a:ln>
        </p:spPr>
        <p:txBody>
          <a:bodyPr anchorCtr="0" anchor="t" bIns="45700" lIns="0" spcFirstLastPara="1" rIns="91425" wrap="square" tIns="45700">
            <a:spAutoFit/>
          </a:bodyPr>
          <a:lstStyle/>
          <a:p>
            <a:pPr indent="0" lvl="0" marL="0" marR="0" rtl="0" algn="l">
              <a:lnSpc>
                <a:spcPct val="120000"/>
              </a:lnSpc>
              <a:spcBef>
                <a:spcPts val="0"/>
              </a:spcBef>
              <a:spcAft>
                <a:spcPts val="0"/>
              </a:spcAft>
              <a:buClr>
                <a:srgbClr val="000000"/>
              </a:buClr>
              <a:buSzPts val="1200"/>
              <a:buFont typeface="Arial"/>
              <a:buNone/>
            </a:pPr>
            <a:r>
              <a:rPr b="1" lang="es-ES" sz="1200">
                <a:solidFill>
                  <a:schemeClr val="accent2"/>
                </a:solidFill>
                <a:latin typeface="Montserrat"/>
                <a:ea typeface="Montserrat"/>
                <a:cs typeface="Montserrat"/>
                <a:sym typeface="Montserrat"/>
              </a:rPr>
              <a:t>The Philippines</a:t>
            </a:r>
            <a:endParaRPr b="0" i="0" sz="1100" u="none" cap="none" strike="sngStrike">
              <a:solidFill>
                <a:schemeClr val="dk1"/>
              </a:solidFill>
              <a:latin typeface="Lato"/>
              <a:ea typeface="Lato"/>
              <a:cs typeface="Lato"/>
              <a:sym typeface="Lato"/>
            </a:endParaRPr>
          </a:p>
        </p:txBody>
      </p:sp>
      <p:sp>
        <p:nvSpPr>
          <p:cNvPr id="197" name="Google Shape;197;g2b2f65cc513_0_60"/>
          <p:cNvSpPr txBox="1"/>
          <p:nvPr/>
        </p:nvSpPr>
        <p:spPr>
          <a:xfrm>
            <a:off x="394325" y="3307318"/>
            <a:ext cx="1670100" cy="27228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1100"/>
              <a:buFont typeface="Arial"/>
              <a:buNone/>
            </a:pPr>
            <a:r>
              <a:rPr b="1" lang="es-ES" sz="1100">
                <a:solidFill>
                  <a:schemeClr val="accent2"/>
                </a:solidFill>
                <a:latin typeface="Montserrat"/>
                <a:ea typeface="Montserrat"/>
                <a:cs typeface="Montserrat"/>
                <a:sym typeface="Montserrat"/>
              </a:rPr>
              <a:t>Functional Literacy Program: Student improvement after one cycle</a:t>
            </a:r>
            <a:endParaRPr b="1" sz="1100">
              <a:solidFill>
                <a:schemeClr val="accent2"/>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100"/>
              <a:buFont typeface="Arial"/>
              <a:buNone/>
            </a:pPr>
            <a:r>
              <a:t/>
            </a:r>
            <a:endParaRPr b="1" sz="1100">
              <a:solidFill>
                <a:schemeClr val="accent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1" lang="es-ES" sz="2000">
                <a:solidFill>
                  <a:schemeClr val="accent2"/>
                </a:solidFill>
                <a:latin typeface="Montserrat"/>
                <a:ea typeface="Montserrat"/>
                <a:cs typeface="Montserrat"/>
                <a:sym typeface="Montserrat"/>
              </a:rPr>
              <a:t>Literacy</a:t>
            </a:r>
            <a:endParaRPr b="1" sz="2000">
              <a:solidFill>
                <a:schemeClr val="accent2"/>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ES" sz="2000">
                <a:solidFill>
                  <a:schemeClr val="accent2"/>
                </a:solidFill>
                <a:latin typeface="Montserrat"/>
                <a:ea typeface="Montserrat"/>
                <a:cs typeface="Montserrat"/>
                <a:sym typeface="Montserrat"/>
              </a:rPr>
              <a:t>🠅40%</a:t>
            </a:r>
            <a:endParaRPr b="1" sz="2000">
              <a:solidFill>
                <a:schemeClr val="accent2"/>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t/>
            </a:r>
            <a:endParaRPr b="1" sz="1100">
              <a:solidFill>
                <a:schemeClr val="accent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1" lang="es-ES" sz="2000">
                <a:solidFill>
                  <a:schemeClr val="accent2"/>
                </a:solidFill>
                <a:latin typeface="Montserrat"/>
                <a:ea typeface="Montserrat"/>
                <a:cs typeface="Montserrat"/>
                <a:sym typeface="Montserrat"/>
              </a:rPr>
              <a:t>N</a:t>
            </a:r>
            <a:r>
              <a:rPr b="1" lang="es-ES" sz="2000">
                <a:solidFill>
                  <a:schemeClr val="accent2"/>
                </a:solidFill>
                <a:latin typeface="Montserrat"/>
                <a:ea typeface="Montserrat"/>
                <a:cs typeface="Montserrat"/>
                <a:sym typeface="Montserrat"/>
              </a:rPr>
              <a:t>umeracy</a:t>
            </a:r>
            <a:endParaRPr b="1" sz="2000">
              <a:solidFill>
                <a:schemeClr val="accent2"/>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100"/>
              <a:buFont typeface="Arial"/>
              <a:buNone/>
            </a:pPr>
            <a:r>
              <a:rPr b="1" lang="es-ES" sz="2000">
                <a:solidFill>
                  <a:schemeClr val="accent2"/>
                </a:solidFill>
                <a:latin typeface="Montserrat"/>
                <a:ea typeface="Montserrat"/>
                <a:cs typeface="Montserrat"/>
                <a:sym typeface="Montserrat"/>
              </a:rPr>
              <a:t>🠅</a:t>
            </a:r>
            <a:r>
              <a:rPr b="1" lang="es-ES" sz="2000">
                <a:solidFill>
                  <a:schemeClr val="accent2"/>
                </a:solidFill>
                <a:latin typeface="Montserrat"/>
                <a:ea typeface="Montserrat"/>
                <a:cs typeface="Montserrat"/>
                <a:sym typeface="Montserrat"/>
              </a:rPr>
              <a:t>70% </a:t>
            </a:r>
            <a:endParaRPr b="1" sz="2000">
              <a:solidFill>
                <a:schemeClr val="accent2"/>
              </a:solidFill>
              <a:latin typeface="Montserrat"/>
              <a:ea typeface="Montserrat"/>
              <a:cs typeface="Montserrat"/>
              <a:sym typeface="Montserrat"/>
            </a:endParaRPr>
          </a:p>
        </p:txBody>
      </p:sp>
      <p:pic>
        <p:nvPicPr>
          <p:cNvPr id="198" name="Google Shape;198;g2b2f65cc513_0_60"/>
          <p:cNvPicPr preferRelativeResize="0"/>
          <p:nvPr/>
        </p:nvPicPr>
        <p:blipFill rotWithShape="1">
          <a:blip r:embed="rId3">
            <a:alphaModFix/>
          </a:blip>
          <a:srcRect b="0" l="15351" r="15344" t="0"/>
          <a:stretch/>
        </p:blipFill>
        <p:spPr>
          <a:xfrm>
            <a:off x="691650" y="1915700"/>
            <a:ext cx="1318200" cy="1306500"/>
          </a:xfrm>
          <a:prstGeom prst="ellipse">
            <a:avLst/>
          </a:prstGeom>
          <a:noFill/>
          <a:ln>
            <a:noFill/>
          </a:ln>
        </p:spPr>
      </p:pic>
      <p:pic>
        <p:nvPicPr>
          <p:cNvPr id="199" name="Google Shape;199;g2b2f65cc513_0_60"/>
          <p:cNvPicPr preferRelativeResize="0"/>
          <p:nvPr/>
        </p:nvPicPr>
        <p:blipFill rotWithShape="1">
          <a:blip r:embed="rId4">
            <a:alphaModFix/>
          </a:blip>
          <a:srcRect b="0" l="29429" r="11830" t="0"/>
          <a:stretch/>
        </p:blipFill>
        <p:spPr>
          <a:xfrm>
            <a:off x="8360500" y="0"/>
            <a:ext cx="3831499" cy="6171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D4D4D"/>
      </a:dk2>
      <a:lt2>
        <a:srgbClr val="97C2C2"/>
      </a:lt2>
      <a:accent1>
        <a:srgbClr val="CE4652"/>
      </a:accent1>
      <a:accent2>
        <a:srgbClr val="DC9951"/>
      </a:accent2>
      <a:accent3>
        <a:srgbClr val="4D4D4D"/>
      </a:accent3>
      <a:accent4>
        <a:srgbClr val="9B9E8F"/>
      </a:accent4>
      <a:accent5>
        <a:srgbClr val="E7E3D5"/>
      </a:accent5>
      <a:accent6>
        <a:srgbClr val="E7E3D5"/>
      </a:accent6>
      <a:hlink>
        <a:srgbClr val="CE4652"/>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2021-11-21T16:23:25Z</dcterms:created>
  <dc:creator>oliver 41</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0x010100C3E38425E3F0554681CFEEC51DEA3583</vt:lpwstr>
  </property>
</Properties>
</file>