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742" r:id="rId5"/>
  </p:sldMasterIdLst>
  <p:notesMasterIdLst>
    <p:notesMasterId r:id="rId18"/>
  </p:notesMasterIdLst>
  <p:sldIdLst>
    <p:sldId id="294" r:id="rId6"/>
    <p:sldId id="874" r:id="rId7"/>
    <p:sldId id="327" r:id="rId8"/>
    <p:sldId id="538" r:id="rId9"/>
    <p:sldId id="532" r:id="rId10"/>
    <p:sldId id="644" r:id="rId11"/>
    <p:sldId id="332" r:id="rId12"/>
    <p:sldId id="815" r:id="rId13"/>
    <p:sldId id="877" r:id="rId14"/>
    <p:sldId id="878" r:id="rId15"/>
    <p:sldId id="875" r:id="rId16"/>
    <p:sldId id="876" r:id="rId17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livery" panose="020F0503020204020204" pitchFamily="34" charset="0"/>
      <p:regular r:id="rId23"/>
      <p:bold r:id="rId24"/>
      <p:italic r:id="rId25"/>
      <p:boldItalic r:id="rId26"/>
    </p:embeddedFont>
    <p:embeddedFont>
      <p:font typeface="Delivery Bold" panose="020F0803020204020204" pitchFamily="34" charset="0"/>
      <p:bold r:id="rId27"/>
    </p:embeddedFont>
    <p:embeddedFont>
      <p:font typeface="Delivery Cd Black" panose="020F0906020204020204" pitchFamily="34" charset="0"/>
      <p:bold r:id="rId28"/>
    </p:embeddedFont>
    <p:embeddedFont>
      <p:font typeface="Delivery Cd Light" panose="020F0406020204020204" pitchFamily="34" charset="0"/>
      <p:regular r:id="rId29"/>
    </p:embeddedFont>
  </p:embeddedFont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D16F584-199C-A54A-9DC0-A4141757553E}">
          <p14:sldIdLst>
            <p14:sldId id="294"/>
            <p14:sldId id="874"/>
            <p14:sldId id="327"/>
            <p14:sldId id="538"/>
            <p14:sldId id="532"/>
            <p14:sldId id="644"/>
            <p14:sldId id="332"/>
            <p14:sldId id="815"/>
            <p14:sldId id="877"/>
            <p14:sldId id="878"/>
            <p14:sldId id="875"/>
            <p14:sldId id="876"/>
          </p14:sldIdLst>
        </p14:section>
      </p14:sectionLst>
    </p:ext>
    <p:ext uri="{EFAFB233-063F-42B5-8137-9DF3F51BA10A}">
      <p15:sldGuideLst xmlns:p15="http://schemas.microsoft.com/office/powerpoint/2012/main">
        <p15:guide id="1" pos="204" userDrawn="1">
          <p15:clr>
            <a:srgbClr val="A4A3A4"/>
          </p15:clr>
        </p15:guide>
        <p15:guide id="2" pos="5556" userDrawn="1">
          <p15:clr>
            <a:srgbClr val="A4A3A4"/>
          </p15:clr>
        </p15:guide>
        <p15:guide id="4" orient="horz" pos="2948" userDrawn="1">
          <p15:clr>
            <a:srgbClr val="A4A3A4"/>
          </p15:clr>
        </p15:guide>
        <p15:guide id="5" orient="horz" pos="725" userDrawn="1">
          <p15:clr>
            <a:srgbClr val="A4A3A4"/>
          </p15:clr>
        </p15:guide>
        <p15:guide id="6" orient="horz" pos="242" userDrawn="1">
          <p15:clr>
            <a:srgbClr val="A4A3A4"/>
          </p15:clr>
        </p15:guide>
        <p15:guide id="7" pos="2832" userDrawn="1">
          <p15:clr>
            <a:srgbClr val="A4A3A4"/>
          </p15:clr>
        </p15:guide>
        <p15:guide id="8" pos="2933" userDrawn="1">
          <p15:clr>
            <a:srgbClr val="A4A3A4"/>
          </p15:clr>
        </p15:guide>
        <p15:guide id="9" pos="3737" userDrawn="1">
          <p15:clr>
            <a:srgbClr val="A4A3A4"/>
          </p15:clr>
        </p15:guide>
        <p15:guide id="10" pos="3843" userDrawn="1">
          <p15:clr>
            <a:srgbClr val="A4A3A4"/>
          </p15:clr>
        </p15:guide>
        <p15:guide id="11" pos="2018" userDrawn="1">
          <p15:clr>
            <a:srgbClr val="A4A3A4"/>
          </p15:clr>
        </p15:guide>
        <p15:guide id="12" pos="19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ke Schmidt" initials="MS" lastIdx="3" clrIdx="0"/>
  <p:cmAuthor id="2" name="Wollmann, Z, Corp. Citizenship, BN" initials="WZCCB" lastIdx="1" clrIdx="1">
    <p:extLst>
      <p:ext uri="{19B8F6BF-5375-455C-9EA6-DF929625EA0E}">
        <p15:presenceInfo xmlns:p15="http://schemas.microsoft.com/office/powerpoint/2012/main" userId="Wollmann, Z, Corp. Citizenship, B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E5A6C"/>
    <a:srgbClr val="1A9CFC"/>
    <a:srgbClr val="FFE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9810C2D-2C2F-4581-8AFF-CD78C2D722A2}">
  <a:tblStyle styleId="{09810C2D-2C2F-4581-8AFF-CD78C2D722A2}" styleName="DPDHL Table No BG">
    <a:tblBg>
      <a:fill>
        <a:noFill/>
      </a:fill>
    </a:tblBg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8575" cmpd="sng">
              <a:solidFill>
                <a:schemeClr val="tx1"/>
              </a:solidFill>
            </a:ln>
          </a:top>
          <a:bottom>
            <a:ln w="28575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>
              <a:noFill/>
            </a:ln>
          </a:insideV>
        </a:tcBdr>
        <a:fill>
          <a:solidFill>
            <a:schemeClr val="bg1"/>
          </a:solidFill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/>
      <a:tcStyle>
        <a:tcBdr/>
      </a:tcStyle>
    </a:lastCol>
    <a:firstCol>
      <a:tcStyle>
        <a:tcBdr/>
        <a:fill>
          <a:noFill/>
        </a:fill>
      </a:tcStyle>
    </a:firstCol>
    <a:lastRow>
      <a:tcStyle>
        <a:tcBdr/>
        <a:fill>
          <a:noFill/>
        </a:fill>
      </a:tcStyle>
    </a:lastRow>
    <a:firstRow>
      <a:tcTxStyle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6C8A55F-5544-428C-9B86-97CFDF07063B}" styleName="DPDHL Table White BG">
    <a:tblBg>
      <a:fill>
        <a:noFill/>
      </a:fill>
    </a:tblBg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8575" cmpd="sng">
              <a:solidFill>
                <a:schemeClr val="tx1"/>
              </a:solidFill>
            </a:ln>
          </a:top>
          <a:bottom>
            <a:ln w="28575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bg1">
              <a:tint val="100000"/>
            </a:schemeClr>
          </a:solidFill>
        </a:fill>
      </a:tcStyle>
    </a:band1H>
    <a:band2H>
      <a:tcStyle>
        <a:tcBdr/>
        <a:fill>
          <a:solidFill>
            <a:schemeClr val="bg1">
              <a:lumMod val="20000"/>
              <a:lumOff val="80000"/>
            </a:schemeClr>
          </a:solidFill>
        </a:fill>
      </a:tcStyle>
    </a:band2H>
    <a:band1V>
      <a:tcStyle>
        <a:tcBdr/>
        <a:fill>
          <a:solidFill>
            <a:schemeClr val="bg1">
              <a:lumMod val="20000"/>
              <a:lumOff val="80000"/>
            </a:schemeClr>
          </a:solidFill>
        </a:fill>
      </a:tcStyle>
    </a:band1V>
    <a:band2V>
      <a:tcStyle>
        <a:tcBdr/>
        <a:fill>
          <a:solidFill>
            <a:schemeClr val="bg1">
              <a:lumMod val="20000"/>
              <a:lumOff val="80000"/>
            </a:schemeClr>
          </a:solidFill>
        </a:fill>
      </a:tcStyle>
    </a:band2V>
    <a:lastCol>
      <a:tcTxStyle/>
      <a:tcStyle>
        <a:tcBdr/>
      </a:tcStyle>
    </a:lastCol>
    <a:firstCol>
      <a:tcStyle>
        <a:tcBdr/>
        <a:fill>
          <a:solidFill>
            <a:schemeClr val="bg1">
              <a:lumMod val="20000"/>
              <a:lumOff val="80000"/>
            </a:schemeClr>
          </a:solidFill>
        </a:fill>
      </a:tcStyle>
    </a:firstCol>
    <a:lastRow>
      <a:tcStyle>
        <a:tcBdr/>
        <a:fill>
          <a:solidFill>
            <a:schemeClr val="bg1">
              <a:lumMod val="20000"/>
              <a:lumOff val="80000"/>
            </a:schemeClr>
          </a:solidFill>
        </a:fill>
      </a:tcStyle>
    </a:lastRow>
    <a:firstRow>
      <a:tcTxStyle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solidFill>
            <a:schemeClr val="bg1">
              <a:lumMod val="20000"/>
              <a:lumOff val="8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98" y="77"/>
      </p:cViewPr>
      <p:guideLst>
        <p:guide pos="204"/>
        <p:guide pos="5556"/>
        <p:guide orient="horz" pos="2948"/>
        <p:guide orient="horz" pos="725"/>
        <p:guide orient="horz" pos="242"/>
        <p:guide pos="2832"/>
        <p:guide pos="2933"/>
        <p:guide pos="3737"/>
        <p:guide pos="3843"/>
        <p:guide pos="2018"/>
        <p:guide pos="19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5CAE4-CBB0-454E-B6B8-0B6620C2B409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53AD6-CEF2-4FD5-AABC-FCC5FC528A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21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53AD6-CEF2-4FD5-AABC-FCC5FC528AD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79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53AD6-CEF2-4FD5-AABC-FCC5FC528AD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3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53AD6-CEF2-4FD5-AABC-FCC5FC528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53AD6-CEF2-4FD5-AABC-FCC5FC528AD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89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53AD6-CEF2-4FD5-AABC-FCC5FC528AD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02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full page gradient">
    <p:bg>
      <p:bgPr>
        <a:gradFill flip="none" rotWithShape="1">
          <a:gsLst>
            <a:gs pos="79000">
              <a:srgbClr val="FFDE59"/>
            </a:gs>
            <a:gs pos="30000">
              <a:schemeClr val="accent3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017985"/>
            <a:ext cx="8495999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519112"/>
            <a:ext cx="8495999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tx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077289"/>
            <a:ext cx="4644724" cy="196977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Business Identifier</a:t>
            </a:r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2614115"/>
            <a:ext cx="4644724" cy="4001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88B340-E554-4794-A214-722515232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237" y="4503851"/>
            <a:ext cx="1466194" cy="3590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35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6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9F3C-D71F-48B0-816B-AA2AB6497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F32AD-3FC7-4091-8554-127642F80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80CEC-C0BC-4F28-99ED-9A7B307FEE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EC38-B07E-496F-9ED7-8B08225083C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0938"/>
            <a:ext cx="4165450" cy="353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D4F118-EC4E-4697-8B94-89026AF38F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54549" y="1150938"/>
            <a:ext cx="4165450" cy="353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535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21F6A-3851-4800-A70C-75B7E973A6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40EB-C614-490E-95CD-A54BE084B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8679AF-4954-4658-B135-45730398D3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0938"/>
            <a:ext cx="4165450" cy="353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FEE81-04E7-45FF-A241-7D07B82E5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4549" y="1150938"/>
            <a:ext cx="4165450" cy="3530600"/>
          </a:xfrm>
          <a:solidFill>
            <a:srgbClr val="CCCCCC"/>
          </a:solidFill>
        </p:spPr>
        <p:txBody>
          <a:bodyPr lIns="72000" tIns="72000" rIns="72000" bIns="72000"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97623A-4EAB-41C4-80D7-12A550C7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56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column, 1 picture half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0795CF1-C64E-4F72-B36F-DDAB3E8F25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92726" y="0"/>
            <a:ext cx="3851274" cy="5143500"/>
          </a:xfrm>
          <a:solidFill>
            <a:srgbClr val="CCCCCC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0938"/>
            <a:ext cx="4644724" cy="353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1762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Folie" r:id="rId5" imgW="353" imgH="353" progId="TCLayout.ActiveDocument.1">
                  <p:embed/>
                </p:oleObj>
              </mc:Choice>
              <mc:Fallback>
                <p:oleObj name="think-cell Folie" r:id="rId5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054BF6-C331-4C2D-949B-82F03B585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85163"/>
            <a:ext cx="4644725" cy="493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04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3500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6814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Folie" r:id="rId5" imgW="353" imgH="353" progId="TCLayout.ActiveDocument.1">
                  <p:embed/>
                </p:oleObj>
              </mc:Choice>
              <mc:Fallback>
                <p:oleObj name="think-cell Folie" r:id="rId5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0938"/>
            <a:ext cx="4644724" cy="353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3396788-6EB1-4525-8ED0-B4C10E9CB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85163"/>
            <a:ext cx="4644725" cy="49395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42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3500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273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Folie" r:id="rId5" imgW="353" imgH="353" progId="TCLayout.ActiveDocument.1">
                  <p:embed/>
                </p:oleObj>
              </mc:Choice>
              <mc:Fallback>
                <p:oleObj name="think-cell Folie" r:id="rId5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0938"/>
            <a:ext cx="4644724" cy="353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EF99C30-52BB-420E-9163-105367489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85163"/>
            <a:ext cx="4644725" cy="49395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640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D0AD-4E79-4BFF-B8B5-BB937AA1C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27B9E-C404-4AF3-A250-0969317557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8F39-AB4C-43BD-98F0-FD644C145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685DA-4536-4D1F-9676-24537EC648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001" y="1150938"/>
            <a:ext cx="4165450" cy="35306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1D8F016-E9C1-4ED6-8F46-E30AD61338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4548" y="1150938"/>
            <a:ext cx="4165450" cy="35306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870435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0" y="1150938"/>
            <a:ext cx="8495999" cy="3528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FF1B3-6C52-429B-B6E4-B7B0F4F27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8D45-3AD0-4D87-AB1B-0B3F1D9CD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84FC1FAD-68BA-45FC-95C2-D996FAEB7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19"/>
            <a:ext cx="2736000" cy="144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263113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D9EC0-783C-4E03-8B54-EB815AE37D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64768-AEA5-4631-BC4A-8DB3B9447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0" y="1150938"/>
            <a:ext cx="8495999" cy="352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2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19"/>
            <a:ext cx="2736000" cy="144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4120102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full screen video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B4843D2-D66C-4483-9BEF-0EA790E357B6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4000" cy="51435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 video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85550-4E65-4CBF-8046-671CF042C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7893F3CA-BCB9-4004-97E6-F5E4DB1FA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19"/>
            <a:ext cx="2736000" cy="144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63867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4" y="0"/>
            <a:ext cx="3851274" cy="5148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58969"/>
            <a:ext cx="4644723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60096"/>
            <a:ext cx="4644723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tx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39331"/>
            <a:ext cx="4644724" cy="4001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2505"/>
            <a:ext cx="4644724" cy="196977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Business Identifier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CD20E0-3CDD-4F89-AEC5-C445171BED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237" y="4503851"/>
            <a:ext cx="1466194" cy="3590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1190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ABAA4C-A627-4F72-ADBD-217F33287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4117" y="1963196"/>
            <a:ext cx="5233987" cy="897618"/>
          </a:xfrm>
        </p:spPr>
        <p:txBody>
          <a:bodyPr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sz="2500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“This space is reserved for quotes.</a:t>
            </a:r>
            <a:br>
              <a:rPr lang="en-US"/>
            </a:br>
            <a:r>
              <a:rPr lang="en-US"/>
              <a:t>Delivery Italic, 25 pt.”</a:t>
            </a:r>
          </a:p>
        </p:txBody>
      </p:sp>
    </p:spTree>
    <p:extLst>
      <p:ext uri="{BB962C8B-B14F-4D97-AF65-F5344CB8AC3E}">
        <p14:creationId xmlns:p14="http://schemas.microsoft.com/office/powerpoint/2010/main" val="2105933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319293" y="1485178"/>
            <a:ext cx="31341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0" cap="all" baseline="0" noProof="0">
                <a:latin typeface="Delivery Cd Black" panose="020F0906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81031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0" y="1150938"/>
            <a:ext cx="8495999" cy="3528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FF1B3-6C52-429B-B6E4-B7B0F4F27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DPDHL Group | Sample slides | Location | ## Month 20##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8D45-3AD0-4D87-AB1B-0B3F1D9CD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92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58969"/>
            <a:ext cx="4644723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subline in one OR TWO </a:t>
            </a:r>
            <a:r>
              <a:rPr lang="en-US" dirty="0" err="1"/>
              <a:t>lineS</a:t>
            </a:r>
            <a:r>
              <a:rPr lang="en-US" dirty="0"/>
              <a:t>, </a:t>
            </a:r>
          </a:p>
          <a:p>
            <a:r>
              <a:rPr lang="en-US" dirty="0"/>
              <a:t>Delivery CONDENSED LIGHT,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60096"/>
            <a:ext cx="4644723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6" y="0"/>
            <a:ext cx="3851275" cy="5148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 dirty="0"/>
              <a:t>Please click the icon to insert an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55C8B4-1569-420F-94F8-0A45D58CC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DHL eCommerce Solutions internal BRM I &lt;Country&gt; I 10 August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2F84-6B48-4F57-8783-342F789CB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8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001" y="519115"/>
            <a:ext cx="4802153" cy="4467147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58969"/>
            <a:ext cx="4657246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144018"/>
            <a:ext cx="4657245" cy="1614951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tx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39331"/>
            <a:ext cx="4657246" cy="4001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2505"/>
            <a:ext cx="4657246" cy="196977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Business Identifier</a:t>
            </a:r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19"/>
            <a:ext cx="2736000" cy="144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F0A8D55-FD64-41A1-872B-557C443E83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237" y="4503851"/>
            <a:ext cx="1466194" cy="3590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068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00"/>
          </a:xfrm>
          <a:solidFill>
            <a:srgbClr val="CCCCCC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78A8D6-749B-4493-89EF-9E48AA1E9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000" y="4346370"/>
            <a:ext cx="8658148" cy="639892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40802"/>
            <a:ext cx="8495999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241929"/>
            <a:ext cx="8495999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tx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5642"/>
            <a:ext cx="4644724" cy="4001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8816"/>
            <a:ext cx="4644724" cy="196977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Business Identifier</a:t>
            </a:r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19"/>
            <a:ext cx="2736000" cy="144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B3BC09E-512B-4D87-AA2B-25F9CC6041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237" y="4503851"/>
            <a:ext cx="1466194" cy="3590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7625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9144000" cy="5148000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8000"/>
          </a:xfrm>
          <a:solidFill>
            <a:srgbClr val="333333"/>
          </a:solidFill>
        </p:spPr>
        <p:txBody>
          <a:bodyPr lIns="324000" tIns="576000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000" y="4346370"/>
            <a:ext cx="8658148" cy="639892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40802"/>
            <a:ext cx="8495999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241929"/>
            <a:ext cx="8495999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5642"/>
            <a:ext cx="4644724" cy="4001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8816"/>
            <a:ext cx="4644724" cy="19697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Business Identifier</a:t>
            </a:r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19"/>
            <a:ext cx="2736000" cy="144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7DE68E4-9937-471B-B822-5E6C006D61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237" y="4503851"/>
            <a:ext cx="1466194" cy="3590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7687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017985"/>
            <a:ext cx="8495999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519112"/>
            <a:ext cx="8495999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tx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34C61-AE90-4876-9405-4282167F38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195B8-0DD2-4278-B191-4D18AA251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58969"/>
            <a:ext cx="4644723" cy="503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60096"/>
            <a:ext cx="4644723" cy="1498873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tx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6" y="0"/>
            <a:ext cx="3851275" cy="5148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55C8B4-1569-420F-94F8-0A45D58CC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2F84-6B48-4F57-8783-342F789CB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1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ED683-F9E2-432B-9EE5-F787159B7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0C2FE-3516-4404-9D7F-3E6C34243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150938"/>
            <a:ext cx="2722563" cy="3530600"/>
          </a:xfrm>
        </p:spPr>
        <p:txBody>
          <a:bodyPr/>
          <a:lstStyle>
            <a:lvl1pPr marL="252000" indent="-252000">
              <a:spcBef>
                <a:spcPts val="1400"/>
              </a:spcBef>
              <a:spcAft>
                <a:spcPts val="0"/>
              </a:spcAft>
              <a:buAutoNum type="arabicPlain"/>
              <a:defRPr b="1"/>
            </a:lvl1pPr>
            <a:lvl2pPr marL="252000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8339" y="1150938"/>
            <a:ext cx="2722564" cy="3530600"/>
          </a:xfrm>
        </p:spPr>
        <p:txBody>
          <a:bodyPr/>
          <a:lstStyle>
            <a:lvl1pPr marL="252000" indent="-252000">
              <a:spcBef>
                <a:spcPts val="1400"/>
              </a:spcBef>
              <a:spcAft>
                <a:spcPts val="0"/>
              </a:spcAft>
              <a:buAutoNum type="arabicPlain" startAt="7"/>
              <a:defRPr b="1"/>
            </a:lvl1pPr>
            <a:lvl2pPr marL="252000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3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7EF1F-9ACF-48EE-A949-EAF1464539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GoTeach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F358-6501-48B8-80CA-E7836E5B9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0" y="1150938"/>
            <a:ext cx="8495999" cy="3528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  <a:r>
              <a:rPr lang="en-US" sz="120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2286000" y="1729212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40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7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4.bin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856C2E-8F2D-41A0-AE6C-F0526A45A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999" y="4803982"/>
            <a:ext cx="8117532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Activity Planning &amp; Framework 2023 | GoTeach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9B7831-1594-4A3A-AB85-33FDCF3E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1531" y="4803982"/>
            <a:ext cx="378469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meta-classification">
            <a:extLst>
              <a:ext uri="{FF2B5EF4-FFF2-40B4-BE49-F238E27FC236}">
                <a16:creationId xmlns:a16="http://schemas.microsoft.com/office/drawing/2014/main" id="{CB3C5A58-B5FD-41CE-A3B3-6112D71801CF}"/>
              </a:ext>
            </a:extLst>
          </p:cNvPr>
          <p:cNvSpPr/>
          <p:nvPr/>
        </p:nvSpPr>
        <p:spPr>
          <a:xfrm>
            <a:off x="324000" y="116119"/>
            <a:ext cx="2736000" cy="144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en-US" sz="800" b="1" i="0" u="none" strike="noStrike" cap="all" baseline="0">
                <a:solidFill>
                  <a:schemeClr val="accent1"/>
                </a:solidFill>
                <a:latin typeface="+mn-lt"/>
              </a:rPr>
              <a:t>For internal 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150938"/>
            <a:ext cx="8495999" cy="35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 sz="1200"/>
              <a:t>Paragraph Headline, Delivery Bold, 12 </a:t>
            </a:r>
            <a:r>
              <a:rPr lang="en-US" sz="1200" err="1"/>
              <a:t>pt</a:t>
            </a:r>
            <a:endParaRPr lang="en-US" sz="1200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</a:p>
          <a:p>
            <a:pPr lvl="6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85163"/>
            <a:ext cx="8495999" cy="493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MSIPCMContentMarking" descr="{&quot;HashCode&quot;:905108722,&quot;Placement&quot;:&quot;Header&quot;,&quot;Top&quot;:0.0,&quot;Left&quot;:0.0,&quot;SlideWidth&quot;:720,&quot;SlideHeight&quot;:405}">
            <a:extLst>
              <a:ext uri="{FF2B5EF4-FFF2-40B4-BE49-F238E27FC236}">
                <a16:creationId xmlns:a16="http://schemas.microsoft.com/office/drawing/2014/main" id="{7BB33E3A-AF5F-4A48-949F-ED942A8FC0DD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  <a:endParaRPr lang="en-GB" sz="1000" dirty="0" err="1">
              <a:solidFill>
                <a:srgbClr val="747474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9" r:id="rId5"/>
    <p:sldLayoutId id="2147483653" r:id="rId6"/>
    <p:sldLayoutId id="2147483654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70" r:id="rId13"/>
    <p:sldLayoutId id="2147483671" r:id="rId14"/>
    <p:sldLayoutId id="2147483672" r:id="rId15"/>
    <p:sldLayoutId id="2147483661" r:id="rId16"/>
    <p:sldLayoutId id="2147483662" r:id="rId17"/>
    <p:sldLayoutId id="2147483663" r:id="rId18"/>
    <p:sldLayoutId id="2147483668" r:id="rId19"/>
    <p:sldLayoutId id="2147483664" r:id="rId20"/>
    <p:sldLayoutId id="2147483665" r:id="rId21"/>
    <p:sldLayoutId id="2147483673" r:id="rId22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35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+mj-lt"/>
        <a:buAutoNum type="arabicPeriod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00" kern="10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04" userDrawn="1">
          <p15:clr>
            <a:srgbClr val="F26B43"/>
          </p15:clr>
        </p15:guide>
        <p15:guide id="3" pos="5556" userDrawn="1">
          <p15:clr>
            <a:srgbClr val="F26B43"/>
          </p15:clr>
        </p15:guide>
        <p15:guide id="6" orient="horz" pos="725" userDrawn="1">
          <p15:clr>
            <a:srgbClr val="F26B43"/>
          </p15:clr>
        </p15:guide>
        <p15:guide id="17" orient="horz" pos="2949" userDrawn="1">
          <p15:clr>
            <a:srgbClr val="F26B43"/>
          </p15:clr>
        </p15:guide>
        <p15:guide id="18" orient="horz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Folie" r:id="rId6" imgW="282" imgH="282" progId="TCLayout.ActiveDocument.1">
                  <p:embed/>
                </p:oleObj>
              </mc:Choice>
              <mc:Fallback>
                <p:oleObj name="think-cell Folie" r:id="rId6" imgW="282" imgH="282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marL="0" lvl="0" indent="0" algn="l" eaLnBrk="1"/>
            <a:endParaRPr lang="en-US" sz="1800" b="1" i="0" baseline="0" dirty="0" err="1">
              <a:solidFill>
                <a:schemeClr val="tx1"/>
              </a:solidFill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856C2E-8F2D-41A0-AE6C-F0526A45A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999" y="4803982"/>
            <a:ext cx="8117532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DHL eCommerce Solutions internal BRM I &lt;Country&gt; I 10 August 2020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9B7831-1594-4A3A-AB85-33FDCF3E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1531" y="4803982"/>
            <a:ext cx="378469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150938"/>
            <a:ext cx="8495999" cy="35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Body text in Delivery,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Bullet text, Delivery, 12 </a:t>
            </a:r>
            <a:r>
              <a:rPr lang="en-US" dirty="0" err="1"/>
              <a:t>pt</a:t>
            </a:r>
          </a:p>
          <a:p>
            <a:pPr lvl="2"/>
            <a:r>
              <a:rPr lang="en-US" dirty="0"/>
              <a:t>Bullet text, Delivery, 12 </a:t>
            </a:r>
            <a:r>
              <a:rPr lang="en-US" dirty="0" err="1"/>
              <a:t>pt</a:t>
            </a:r>
          </a:p>
          <a:p>
            <a:pPr lvl="3"/>
            <a:r>
              <a:rPr lang="en-US" dirty="0"/>
              <a:t>Bullet text, Delivery, 12 </a:t>
            </a:r>
            <a:r>
              <a:rPr lang="en-US" dirty="0" err="1"/>
              <a:t>pt</a:t>
            </a:r>
          </a:p>
          <a:p>
            <a:pPr lvl="4"/>
            <a:r>
              <a:rPr lang="en-US" dirty="0"/>
              <a:t>Action title, Delivery Regular, 15 </a:t>
            </a:r>
            <a:r>
              <a:rPr lang="en-US" dirty="0" err="1"/>
              <a:t>pt</a:t>
            </a:r>
            <a:endParaRPr lang="en-US" dirty="0"/>
          </a:p>
          <a:p>
            <a:pPr lvl="5"/>
            <a:r>
              <a:rPr lang="en-US" sz="1200" dirty="0"/>
              <a:t>Paragraph Headline, Delivery Bold, 12 </a:t>
            </a:r>
            <a:r>
              <a:rPr lang="en-US" sz="1200" dirty="0" err="1"/>
              <a:t>pt</a:t>
            </a:r>
            <a:endParaRPr lang="en-US" sz="1200" dirty="0"/>
          </a:p>
          <a:p>
            <a:pPr lvl="6"/>
            <a:r>
              <a:rPr lang="en-US" sz="1200" dirty="0"/>
              <a:t>Bullet number, Delivery, 12 </a:t>
            </a:r>
            <a:r>
              <a:rPr lang="en-US" sz="1200" dirty="0" err="1"/>
              <a:t>pt</a:t>
            </a:r>
          </a:p>
          <a:p>
            <a:pPr lvl="6"/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85163"/>
            <a:ext cx="8495999" cy="493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MSIPCMContentMarking" descr="{&quot;HashCode&quot;:905108722,&quot;Placement&quot;:&quot;Header&quot;,&quot;Top&quot;:0.0,&quot;Left&quot;:0.0,&quot;SlideWidth&quot;:720,&quot;SlideHeight&quot;:405}">
            <a:extLst>
              <a:ext uri="{FF2B5EF4-FFF2-40B4-BE49-F238E27FC236}">
                <a16:creationId xmlns:a16="http://schemas.microsoft.com/office/drawing/2014/main" id="{60453798-2E16-4EBB-8D10-1FB7DB92ACC2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  <a:endParaRPr lang="en-GB" sz="1000" dirty="0" err="1">
              <a:solidFill>
                <a:srgbClr val="747474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35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+mj-lt"/>
        <a:buAutoNum type="arabicPeriod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00" kern="10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04" userDrawn="1">
          <p15:clr>
            <a:srgbClr val="F26B43"/>
          </p15:clr>
        </p15:guide>
        <p15:guide id="3" pos="5556" userDrawn="1">
          <p15:clr>
            <a:srgbClr val="F26B43"/>
          </p15:clr>
        </p15:guide>
        <p15:guide id="6" orient="horz" pos="725" userDrawn="1">
          <p15:clr>
            <a:srgbClr val="F26B43"/>
          </p15:clr>
        </p15:guide>
        <p15:guide id="17" orient="horz" pos="2949" userDrawn="1">
          <p15:clr>
            <a:srgbClr val="F26B43"/>
          </p15:clr>
        </p15:guide>
        <p15:guide id="18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oecd.org/education/career-readiness/" TargetMode="External"/><Relationship Id="rId5" Type="http://schemas.openxmlformats.org/officeDocument/2006/relationships/hyperlink" Target="https://www.oecd-ilibrary.org/education/career-readiness-in-the-pandemic-a-summary-of-project-findings_e9544a77-en" TargetMode="Externa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2735A3E-50EC-41EB-B9B5-CDDDBBBFD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CREATING GREATER IMPACT WITH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GoTeach</a:t>
            </a:r>
            <a:r>
              <a:rPr lang="de-DE" dirty="0"/>
              <a:t> Partnership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D8AA51-79C2-4231-920A-30B20172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GoTeach</a:t>
            </a:r>
            <a:r>
              <a:rPr lang="en-US" dirty="0"/>
              <a:t> Framework 2023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0BD94-2CF9-4A9E-896A-A2DC09EE24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January 2023</a:t>
            </a:r>
          </a:p>
          <a:p>
            <a:r>
              <a:rPr lang="en-US" dirty="0"/>
              <a:t>Global GoTeach Team</a:t>
            </a:r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50C0AFA-7F99-4C69-A8A5-10161FE6C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44A486-528D-405C-855A-22C999DB0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70" y="917799"/>
            <a:ext cx="1286011" cy="4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6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5760-69C0-4B6D-ACE4-5936316B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the new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73245-A87D-4D35-9ECD-E6626467C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8" name="Fußzeilenplatzhalter 2">
            <a:extLst>
              <a:ext uri="{FF2B5EF4-FFF2-40B4-BE49-F238E27FC236}">
                <a16:creationId xmlns:a16="http://schemas.microsoft.com/office/drawing/2014/main" id="{AB900914-CC94-42AC-A633-EB389FEF3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999" y="4803982"/>
            <a:ext cx="8117532" cy="138499"/>
          </a:xfrm>
        </p:spPr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3C316-04AC-4249-91A0-4A3A8145A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998441"/>
            <a:ext cx="3073780" cy="1733036"/>
          </a:xfrm>
          <a:prstGeom prst="rect">
            <a:avLst/>
          </a:prstGeom>
        </p:spPr>
      </p:pic>
      <p:sp>
        <p:nvSpPr>
          <p:cNvPr id="44" name="Inhaltsplatzhalter 5">
            <a:extLst>
              <a:ext uri="{FF2B5EF4-FFF2-40B4-BE49-F238E27FC236}">
                <a16:creationId xmlns:a16="http://schemas.microsoft.com/office/drawing/2014/main" id="{8E9499BF-7FBE-4B10-A9F3-D14BF11B254D}"/>
              </a:ext>
            </a:extLst>
          </p:cNvPr>
          <p:cNvSpPr txBox="1">
            <a:spLocks/>
          </p:cNvSpPr>
          <p:nvPr/>
        </p:nvSpPr>
        <p:spPr>
          <a:xfrm>
            <a:off x="1595258" y="2731477"/>
            <a:ext cx="687936" cy="30082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en-US" sz="1200" dirty="0"/>
              <a:t>Video</a:t>
            </a:r>
          </a:p>
          <a:p>
            <a:pPr algn="ctr"/>
            <a:endParaRPr lang="de-DE" sz="1050" dirty="0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F80DB7-9C2E-4699-9148-FB4081A2E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66" y="913637"/>
            <a:ext cx="2520077" cy="3564291"/>
          </a:xfrm>
          <a:prstGeom prst="rect">
            <a:avLst/>
          </a:prstGeom>
        </p:spPr>
      </p:pic>
      <p:pic>
        <p:nvPicPr>
          <p:cNvPr id="15" name="Picture 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BC42B3D-F8FA-46C5-A561-71B98525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64" y="998441"/>
            <a:ext cx="2434753" cy="3443781"/>
          </a:xfrm>
          <a:prstGeom prst="rect">
            <a:avLst/>
          </a:prstGeom>
        </p:spPr>
      </p:pic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A02738-6749-4A9A-90BA-EBF533B02515}"/>
              </a:ext>
            </a:extLst>
          </p:cNvPr>
          <p:cNvSpPr txBox="1">
            <a:spLocks/>
          </p:cNvSpPr>
          <p:nvPr/>
        </p:nvSpPr>
        <p:spPr>
          <a:xfrm>
            <a:off x="4382765" y="4472689"/>
            <a:ext cx="687936" cy="30082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en-US" sz="1200" dirty="0"/>
              <a:t>Poster</a:t>
            </a:r>
          </a:p>
          <a:p>
            <a:pPr algn="ctr"/>
            <a:endParaRPr lang="de-DE" sz="1050" dirty="0"/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1579EAA1-3335-4D50-8D8F-3C6903AF496E}"/>
              </a:ext>
            </a:extLst>
          </p:cNvPr>
          <p:cNvSpPr txBox="1">
            <a:spLocks/>
          </p:cNvSpPr>
          <p:nvPr/>
        </p:nvSpPr>
        <p:spPr>
          <a:xfrm>
            <a:off x="7026748" y="4442222"/>
            <a:ext cx="952916" cy="30082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en-US" sz="1200" dirty="0"/>
              <a:t>Infographic</a:t>
            </a:r>
          </a:p>
          <a:p>
            <a:pPr algn="ctr"/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79527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/>
          <p:cNvSpPr>
            <a:spLocks noGrp="1"/>
          </p:cNvSpPr>
          <p:nvPr>
            <p:ph type="sldNum" sz="quarter" idx="16"/>
          </p:nvPr>
        </p:nvSpPr>
        <p:spPr>
          <a:xfrm>
            <a:off x="8441531" y="4803982"/>
            <a:ext cx="378469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2245BC1-4D7B-4ED3-8F01-840FA35126C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001" y="1260096"/>
            <a:ext cx="4644723" cy="149887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599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/>
          <p:cNvSpPr>
            <a:spLocks noGrp="1"/>
          </p:cNvSpPr>
          <p:nvPr>
            <p:ph type="sldNum" sz="quarter" idx="16"/>
          </p:nvPr>
        </p:nvSpPr>
        <p:spPr>
          <a:xfrm>
            <a:off x="8441531" y="4803982"/>
            <a:ext cx="378469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2245BC1-4D7B-4ED3-8F01-840FA35126C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001" y="1260096"/>
            <a:ext cx="4644723" cy="149887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114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B7382F3B-D774-4844-8DD7-512B259B40ED}"/>
              </a:ext>
            </a:extLst>
          </p:cNvPr>
          <p:cNvSpPr>
            <a:spLocks noChangeAspect="1"/>
          </p:cNvSpPr>
          <p:nvPr/>
        </p:nvSpPr>
        <p:spPr>
          <a:xfrm>
            <a:off x="883970" y="-571500"/>
            <a:ext cx="7632803" cy="5712697"/>
          </a:xfrm>
          <a:custGeom>
            <a:avLst/>
            <a:gdLst>
              <a:gd name="connsiteX0" fmla="*/ 3384375 w 6768750"/>
              <a:gd name="connsiteY0" fmla="*/ 1298347 h 5148000"/>
              <a:gd name="connsiteX1" fmla="*/ 1691716 w 6768750"/>
              <a:gd name="connsiteY1" fmla="*/ 3054175 h 5148000"/>
              <a:gd name="connsiteX2" fmla="*/ 3384375 w 6768750"/>
              <a:gd name="connsiteY2" fmla="*/ 4810003 h 5148000"/>
              <a:gd name="connsiteX3" fmla="*/ 5077035 w 6768750"/>
              <a:gd name="connsiteY3" fmla="*/ 3054175 h 5148000"/>
              <a:gd name="connsiteX4" fmla="*/ 3384375 w 6768750"/>
              <a:gd name="connsiteY4" fmla="*/ 1298347 h 5148000"/>
              <a:gd name="connsiteX5" fmla="*/ 1933671 w 6768750"/>
              <a:gd name="connsiteY5" fmla="*/ 0 h 5148000"/>
              <a:gd name="connsiteX6" fmla="*/ 4835080 w 6768750"/>
              <a:gd name="connsiteY6" fmla="*/ 0 h 5148000"/>
              <a:gd name="connsiteX7" fmla="*/ 4997570 w 6768750"/>
              <a:gd name="connsiteY7" fmla="*/ 78276 h 5148000"/>
              <a:gd name="connsiteX8" fmla="*/ 6768750 w 6768750"/>
              <a:gd name="connsiteY8" fmla="*/ 3054175 h 5148000"/>
              <a:gd name="connsiteX9" fmla="*/ 6190753 w 6768750"/>
              <a:gd name="connsiteY9" fmla="*/ 4946412 h 5148000"/>
              <a:gd name="connsiteX10" fmla="*/ 6040008 w 6768750"/>
              <a:gd name="connsiteY10" fmla="*/ 5148000 h 5148000"/>
              <a:gd name="connsiteX11" fmla="*/ 728743 w 6768750"/>
              <a:gd name="connsiteY11" fmla="*/ 5148000 h 5148000"/>
              <a:gd name="connsiteX12" fmla="*/ 577998 w 6768750"/>
              <a:gd name="connsiteY12" fmla="*/ 4946412 h 5148000"/>
              <a:gd name="connsiteX13" fmla="*/ 0 w 6768750"/>
              <a:gd name="connsiteY13" fmla="*/ 3054175 h 5148000"/>
              <a:gd name="connsiteX14" fmla="*/ 1771181 w 6768750"/>
              <a:gd name="connsiteY14" fmla="*/ 78276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8750" h="5148000">
                <a:moveTo>
                  <a:pt x="3384375" y="1298347"/>
                </a:moveTo>
                <a:cubicBezTo>
                  <a:pt x="2449544" y="1298347"/>
                  <a:pt x="1691716" y="2084460"/>
                  <a:pt x="1691716" y="3054175"/>
                </a:cubicBezTo>
                <a:cubicBezTo>
                  <a:pt x="1691716" y="4023891"/>
                  <a:pt x="2449544" y="4810003"/>
                  <a:pt x="3384375" y="4810003"/>
                </a:cubicBezTo>
                <a:cubicBezTo>
                  <a:pt x="4319206" y="4810003"/>
                  <a:pt x="5077035" y="4023891"/>
                  <a:pt x="5077035" y="3054175"/>
                </a:cubicBezTo>
                <a:cubicBezTo>
                  <a:pt x="5077035" y="2084460"/>
                  <a:pt x="4319206" y="1298347"/>
                  <a:pt x="3384375" y="1298347"/>
                </a:cubicBezTo>
                <a:close/>
                <a:moveTo>
                  <a:pt x="1933671" y="0"/>
                </a:moveTo>
                <a:lnTo>
                  <a:pt x="4835080" y="0"/>
                </a:lnTo>
                <a:lnTo>
                  <a:pt x="4997570" y="78276"/>
                </a:lnTo>
                <a:cubicBezTo>
                  <a:pt x="6052565" y="651383"/>
                  <a:pt x="6768750" y="1769141"/>
                  <a:pt x="6768750" y="3054175"/>
                </a:cubicBezTo>
                <a:cubicBezTo>
                  <a:pt x="6768750" y="3755103"/>
                  <a:pt x="6555670" y="4406262"/>
                  <a:pt x="6190753" y="4946412"/>
                </a:cubicBezTo>
                <a:lnTo>
                  <a:pt x="6040008" y="5148000"/>
                </a:lnTo>
                <a:lnTo>
                  <a:pt x="728743" y="5148000"/>
                </a:lnTo>
                <a:lnTo>
                  <a:pt x="577998" y="4946412"/>
                </a:lnTo>
                <a:cubicBezTo>
                  <a:pt x="213080" y="4406262"/>
                  <a:pt x="0" y="3755103"/>
                  <a:pt x="0" y="3054175"/>
                </a:cubicBezTo>
                <a:cubicBezTo>
                  <a:pt x="0" y="1769141"/>
                  <a:pt x="716185" y="651383"/>
                  <a:pt x="1771181" y="78276"/>
                </a:cubicBezTo>
                <a:close/>
              </a:path>
            </a:pathLst>
          </a:custGeom>
          <a:solidFill>
            <a:srgbClr val="FFF0B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>
            <a:noAutofit/>
          </a:bodyPr>
          <a:lstStyle/>
          <a:p>
            <a:pPr algn="l"/>
            <a:endParaRPr lang="en-US" sz="120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091E4D-76CD-47F7-A475-4827A803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GOTEACH: WHAT WE DO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1481FD-33BC-4A59-88C4-C4CAF21DB9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47363E-2581-4595-89ED-7A5521FAC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0B5E8137-7E36-47E6-9E5B-FE78BA78738C}"/>
              </a:ext>
            </a:extLst>
          </p:cNvPr>
          <p:cNvSpPr txBox="1"/>
          <p:nvPr/>
        </p:nvSpPr>
        <p:spPr>
          <a:xfrm>
            <a:off x="3152744" y="1182845"/>
            <a:ext cx="3020013" cy="3690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 algn="ctr">
              <a:lnSpc>
                <a:spcPct val="90000"/>
              </a:lnSpc>
              <a:buNone/>
            </a:pPr>
            <a:r>
              <a:rPr lang="de-DE" sz="1600" cap="all">
                <a:latin typeface="Delivery Cd Black"/>
              </a:rPr>
              <a:t>Vision: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600" b="1">
                <a:solidFill>
                  <a:schemeClr val="accent4"/>
                </a:solidFill>
              </a:rPr>
              <a:t>By 2030, we aim to empower all young people in the </a:t>
            </a:r>
            <a:r>
              <a:rPr lang="en-US" sz="1600" b="1" err="1">
                <a:solidFill>
                  <a:schemeClr val="accent4"/>
                </a:solidFill>
              </a:rPr>
              <a:t>GoTeach</a:t>
            </a:r>
            <a:r>
              <a:rPr lang="en-US" sz="1600" b="1">
                <a:solidFill>
                  <a:schemeClr val="accent4"/>
                </a:solidFill>
              </a:rPr>
              <a:t> program to attain the employability skills necessary to live an independent life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1800" b="1">
              <a:solidFill>
                <a:schemeClr val="accent4"/>
              </a:solidFill>
              <a:latin typeface="Delivery" panose="020F0503020204020204" pitchFamily="34" charset="0"/>
            </a:endParaRPr>
          </a:p>
          <a:p>
            <a:pPr marL="0" lvl="1" indent="0" algn="ctr">
              <a:lnSpc>
                <a:spcPct val="90000"/>
              </a:lnSpc>
              <a:buNone/>
            </a:pPr>
            <a:r>
              <a:rPr lang="de-DE" sz="1600" cap="all" err="1">
                <a:latin typeface="Delivery Cd Black"/>
              </a:rPr>
              <a:t>MiSSION</a:t>
            </a:r>
            <a:r>
              <a:rPr lang="de-DE" sz="1600" cap="all">
                <a:latin typeface="Delivery Cd Black"/>
              </a:rPr>
              <a:t>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600" b="1">
                <a:solidFill>
                  <a:schemeClr val="accent4"/>
                </a:solidFill>
              </a:rPr>
              <a:t>Improving employability by equipping young people with the skills and professional interactions needed to prepare them for the world of work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1800" b="1">
              <a:solidFill>
                <a:schemeClr val="accent4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64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strategic </a:t>
            </a:r>
            <a:r>
              <a:rPr lang="en-US" err="1"/>
              <a:t>GoTeach</a:t>
            </a:r>
            <a:r>
              <a:rPr lang="en-US"/>
              <a:t> targets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324000" y="1016826"/>
            <a:ext cx="8495999" cy="548126"/>
          </a:xfrm>
        </p:spPr>
        <p:txBody>
          <a:bodyPr/>
          <a:lstStyle/>
          <a:p>
            <a:pPr lvl="4"/>
            <a:r>
              <a:rPr lang="en-US" dirty="0"/>
              <a:t>In 2023, the focus of GoTeach is increasing the impact by ensuring a minimum of 3 GoTeach activities for each young person. </a:t>
            </a:r>
          </a:p>
          <a:p>
            <a:endParaRPr lang="de-DE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3216561" y="1699064"/>
            <a:ext cx="2724538" cy="2621817"/>
            <a:chOff x="3216561" y="1699064"/>
            <a:chExt cx="2724538" cy="2621817"/>
          </a:xfrm>
        </p:grpSpPr>
        <p:sp>
          <p:nvSpPr>
            <p:cNvPr id="9" name="Rectangle 20">
              <a:extLst>
                <a:ext uri="{FF2B5EF4-FFF2-40B4-BE49-F238E27FC236}">
                  <a16:creationId xmlns:a16="http://schemas.microsoft.com/office/drawing/2014/main" id="{011DB995-03FF-B949-BB4A-3A6BBD3E5ADB}"/>
                </a:ext>
              </a:extLst>
            </p:cNvPr>
            <p:cNvSpPr/>
            <p:nvPr/>
          </p:nvSpPr>
          <p:spPr>
            <a:xfrm>
              <a:off x="3219499" y="1699064"/>
              <a:ext cx="2721600" cy="1094940"/>
            </a:xfrm>
            <a:prstGeom prst="rect">
              <a:avLst/>
            </a:prstGeom>
            <a:gradFill>
              <a:gsLst>
                <a:gs pos="50000">
                  <a:schemeClr val="accent3"/>
                </a:gs>
                <a:gs pos="100000">
                  <a:srgbClr val="FFE57F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/>
            <a:lstStyle/>
            <a:p>
              <a:r>
                <a:rPr lang="en-US" sz="1200" b="1">
                  <a:solidFill>
                    <a:schemeClr val="tx1"/>
                  </a:solidFill>
                </a:rPr>
                <a:t>Enabling job opportunities</a:t>
              </a:r>
            </a:p>
            <a:p>
              <a:r>
                <a:rPr lang="en-US" sz="1200">
                  <a:solidFill>
                    <a:schemeClr val="tx1"/>
                  </a:solidFill>
                </a:rPr>
                <a:t>Provide </a:t>
              </a:r>
              <a:r>
                <a:rPr lang="en-US" sz="1200" err="1">
                  <a:solidFill>
                    <a:schemeClr val="tx1"/>
                  </a:solidFill>
                </a:rPr>
                <a:t>GoTeach</a:t>
              </a:r>
              <a:r>
                <a:rPr lang="en-US" sz="1200">
                  <a:solidFill>
                    <a:schemeClr val="tx1"/>
                  </a:solidFill>
                </a:rPr>
                <a:t> young participants with networks and support to find employment opportunities</a:t>
              </a:r>
              <a:endParaRPr lang="en-GB" sz="1200">
                <a:solidFill>
                  <a:schemeClr val="tx1"/>
                </a:solidFill>
              </a:endParaRPr>
            </a:p>
          </p:txBody>
        </p:sp>
        <p:pic>
          <p:nvPicPr>
            <p:cNvPr id="11" name="Bildplatzhalter 7">
              <a:extLst>
                <a:ext uri="{FF2B5EF4-FFF2-40B4-BE49-F238E27FC236}">
                  <a16:creationId xmlns:a16="http://schemas.microsoft.com/office/drawing/2014/main" id="{B0E283A0-8FAA-644E-AB7E-3CF5D0C28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4" r="4180" b="12035"/>
            <a:stretch/>
          </p:blipFill>
          <p:spPr>
            <a:xfrm>
              <a:off x="3216561" y="2790881"/>
              <a:ext cx="2721981" cy="1530000"/>
            </a:xfrm>
            <a:prstGeom prst="rect">
              <a:avLst/>
            </a:prstGeom>
            <a:solidFill>
              <a:srgbClr val="CCCCCC"/>
            </a:solidFill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84BF6420-51DA-42E6-92BD-9C6B953B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7" y="2467836"/>
            <a:ext cx="2717532" cy="1858928"/>
          </a:xfrm>
          <a:prstGeom prst="rect">
            <a:avLst/>
          </a:prstGeom>
        </p:spPr>
      </p:pic>
      <p:sp>
        <p:nvSpPr>
          <p:cNvPr id="8" name="Rectangle 20">
            <a:extLst>
              <a:ext uri="{FF2B5EF4-FFF2-40B4-BE49-F238E27FC236}">
                <a16:creationId xmlns:a16="http://schemas.microsoft.com/office/drawing/2014/main" id="{A0FEB008-357F-E646-8273-AF228DCDA697}"/>
              </a:ext>
            </a:extLst>
          </p:cNvPr>
          <p:cNvSpPr/>
          <p:nvPr/>
        </p:nvSpPr>
        <p:spPr>
          <a:xfrm>
            <a:off x="323999" y="1699064"/>
            <a:ext cx="2721600" cy="1094940"/>
          </a:xfrm>
          <a:prstGeom prst="rect">
            <a:avLst/>
          </a:prstGeom>
          <a:gradFill flip="none" rotWithShape="1">
            <a:gsLst>
              <a:gs pos="50000">
                <a:schemeClr val="accent3"/>
              </a:gs>
              <a:gs pos="100000">
                <a:srgbClr val="FFEFB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r>
              <a:rPr lang="en-US" sz="1200" b="1">
                <a:solidFill>
                  <a:schemeClr val="tx1"/>
                </a:solidFill>
              </a:rPr>
              <a:t>Increasing the impact</a:t>
            </a:r>
          </a:p>
          <a:p>
            <a:r>
              <a:rPr lang="en-US" sz="1200">
                <a:solidFill>
                  <a:schemeClr val="tx1"/>
                </a:solidFill>
              </a:rPr>
              <a:t>Professionalize </a:t>
            </a:r>
            <a:r>
              <a:rPr lang="en-US" sz="1200" err="1">
                <a:solidFill>
                  <a:schemeClr val="tx1"/>
                </a:solidFill>
              </a:rPr>
              <a:t>GoTeach</a:t>
            </a:r>
            <a:r>
              <a:rPr lang="en-US" sz="1200">
                <a:solidFill>
                  <a:schemeClr val="tx1"/>
                </a:solidFill>
              </a:rPr>
              <a:t> activities and ensuring participation in three </a:t>
            </a:r>
            <a:r>
              <a:rPr lang="en-US" sz="1200" err="1">
                <a:solidFill>
                  <a:schemeClr val="tx1"/>
                </a:solidFill>
              </a:rPr>
              <a:t>GoTeach</a:t>
            </a:r>
            <a:r>
              <a:rPr lang="en-US" sz="1200">
                <a:solidFill>
                  <a:schemeClr val="tx1"/>
                </a:solidFill>
              </a:rPr>
              <a:t> activities for each </a:t>
            </a:r>
            <a:r>
              <a:rPr lang="en-US" sz="1200" err="1">
                <a:solidFill>
                  <a:schemeClr val="tx1"/>
                </a:solidFill>
              </a:rPr>
              <a:t>GoTeach</a:t>
            </a:r>
            <a:r>
              <a:rPr lang="en-US" sz="1200">
                <a:solidFill>
                  <a:schemeClr val="tx1"/>
                </a:solidFill>
              </a:rPr>
              <a:t> participant in the same year</a:t>
            </a:r>
            <a:endParaRPr lang="en-GB" sz="1200">
              <a:solidFill>
                <a:schemeClr val="tx1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BE976B1-AB5F-4AD0-9B88-911B016E9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00" y="2574853"/>
            <a:ext cx="2716106" cy="1746028"/>
          </a:xfrm>
          <a:prstGeom prst="rect">
            <a:avLst/>
          </a:prstGeom>
        </p:spPr>
      </p:pic>
      <p:sp>
        <p:nvSpPr>
          <p:cNvPr id="10" name="Rectangle 20">
            <a:extLst>
              <a:ext uri="{FF2B5EF4-FFF2-40B4-BE49-F238E27FC236}">
                <a16:creationId xmlns:a16="http://schemas.microsoft.com/office/drawing/2014/main" id="{25733B1D-9DD8-974E-AFA5-F8C0AFEFDC2A}"/>
              </a:ext>
            </a:extLst>
          </p:cNvPr>
          <p:cNvSpPr/>
          <p:nvPr/>
        </p:nvSpPr>
        <p:spPr>
          <a:xfrm>
            <a:off x="6109505" y="1699064"/>
            <a:ext cx="2721600" cy="1094940"/>
          </a:xfrm>
          <a:prstGeom prst="rect">
            <a:avLst/>
          </a:prstGeom>
          <a:gradFill>
            <a:gsLst>
              <a:gs pos="50000">
                <a:schemeClr val="accent3"/>
              </a:gs>
              <a:gs pos="100000">
                <a:srgbClr val="FFE57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r>
              <a:rPr lang="en-US" sz="1200" b="1">
                <a:solidFill>
                  <a:schemeClr val="tx1"/>
                </a:solidFill>
              </a:rPr>
              <a:t>Driving gender equality</a:t>
            </a:r>
          </a:p>
          <a:p>
            <a:r>
              <a:rPr lang="en-US" sz="1200">
                <a:solidFill>
                  <a:schemeClr val="tx1"/>
                </a:solidFill>
              </a:rPr>
              <a:t>Take action to empower girls and young women to make the best use of their abilities and skills </a:t>
            </a: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D70CE0B-B21A-4A56-8A0F-9425AC80BEDF}"/>
              </a:ext>
            </a:extLst>
          </p:cNvPr>
          <p:cNvSpPr txBox="1"/>
          <p:nvPr/>
        </p:nvSpPr>
        <p:spPr>
          <a:xfrm>
            <a:off x="654205" y="46983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500"/>
              </a:spcAft>
            </a:pPr>
            <a:endParaRPr lang="de-DE" sz="1200" err="1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4A9EB0CB-FF56-47DE-B629-876051438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999" y="4803982"/>
            <a:ext cx="8117532" cy="138499"/>
          </a:xfrm>
        </p:spPr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58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90ED6-1644-4A0A-AF1B-8A3D7F026657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spAutoFit/>
          </a:bodyPr>
          <a:lstStyle/>
          <a:p>
            <a:pPr algn="l"/>
            <a:endParaRPr lang="en-US" sz="1200" err="1">
              <a:solidFill>
                <a:schemeClr val="tx1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C99A549-0766-4968-946E-E6B38771B5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B5760-69C0-4B6D-ACE4-5936316B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students engage with DHL and workplaces?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73245-A87D-4D35-9ECD-E6626467C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129A51-7190-4EDB-9EEB-74AD57E8DE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For internal use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728CB01B-478B-427C-8832-DC4EC4DB3F61}"/>
              </a:ext>
            </a:extLst>
          </p:cNvPr>
          <p:cNvSpPr txBox="1"/>
          <p:nvPr/>
        </p:nvSpPr>
        <p:spPr>
          <a:xfrm>
            <a:off x="346833" y="1064624"/>
            <a:ext cx="2007037" cy="3148148"/>
          </a:xfrm>
          <a:prstGeom prst="rect">
            <a:avLst/>
          </a:prstGeom>
          <a:solidFill>
            <a:schemeClr val="bg1"/>
          </a:solidFill>
        </p:spPr>
        <p:txBody>
          <a:bodyPr vert="horz" lIns="162000" tIns="108000" rIns="162000" bIns="162000" rtlCol="0" anchor="b" anchorCtr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5">
              <a:spcAft>
                <a:spcPts val="500"/>
              </a:spcAft>
            </a:pPr>
            <a:r>
              <a:rPr lang="en-US"/>
              <a:t>To enhance the understanding of jobs and careers</a:t>
            </a:r>
          </a:p>
          <a:p>
            <a:pPr lvl="5">
              <a:spcAft>
                <a:spcPts val="500"/>
              </a:spcAft>
            </a:pPr>
            <a:r>
              <a:rPr lang="en-US" b="0"/>
              <a:t>e.g. through job shadowing, workplace visits, career talks about jobs and the value people in work find in them, job fairs, discussions of the gendered character of work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28CB01B-478B-427C-8832-DC4EC4DB3F61}"/>
              </a:ext>
            </a:extLst>
          </p:cNvPr>
          <p:cNvSpPr txBox="1"/>
          <p:nvPr/>
        </p:nvSpPr>
        <p:spPr>
          <a:xfrm>
            <a:off x="6813116" y="1064624"/>
            <a:ext cx="2007037" cy="3148148"/>
          </a:xfrm>
          <a:prstGeom prst="rect">
            <a:avLst/>
          </a:prstGeom>
          <a:solidFill>
            <a:schemeClr val="bg1"/>
          </a:solidFill>
        </p:spPr>
        <p:txBody>
          <a:bodyPr vert="horz" lIns="162000" tIns="108000" rIns="162000" bIns="162000" rtlCol="0" anchor="b" anchorCtr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5">
              <a:spcAft>
                <a:spcPts val="500"/>
              </a:spcAft>
            </a:pPr>
            <a:r>
              <a:rPr lang="en-US"/>
              <a:t>To enrich education</a:t>
            </a:r>
            <a:endParaRPr lang="en-US" b="0"/>
          </a:p>
          <a:p>
            <a:pPr lvl="5">
              <a:spcAft>
                <a:spcPts val="500"/>
              </a:spcAft>
            </a:pPr>
            <a:r>
              <a:rPr lang="en-US" b="0"/>
              <a:t>e.g. through work-related learning where employers enrich classroom teaching</a:t>
            </a:r>
          </a:p>
          <a:p>
            <a:pPr lvl="5">
              <a:spcAft>
                <a:spcPts val="500"/>
              </a:spcAft>
            </a:pPr>
            <a:endParaRPr lang="en-US" b="0"/>
          </a:p>
          <a:p>
            <a:pPr lvl="5">
              <a:spcAft>
                <a:spcPts val="500"/>
              </a:spcAft>
            </a:pPr>
            <a:endParaRPr lang="en-US" b="0"/>
          </a:p>
          <a:p>
            <a:pPr lvl="5">
              <a:spcAft>
                <a:spcPts val="500"/>
              </a:spcAft>
            </a:pPr>
            <a:endParaRPr lang="en-US" b="0"/>
          </a:p>
          <a:p>
            <a:pPr lvl="5">
              <a:spcAft>
                <a:spcPts val="500"/>
              </a:spcAft>
            </a:pPr>
            <a:endParaRPr lang="en-US" b="0"/>
          </a:p>
          <a:p>
            <a:pPr lvl="5">
              <a:spcAft>
                <a:spcPts val="500"/>
              </a:spcAft>
            </a:pPr>
            <a:endParaRPr lang="en-US" b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728CB01B-478B-427C-8832-DC4EC4DB3F61}"/>
              </a:ext>
            </a:extLst>
          </p:cNvPr>
          <p:cNvSpPr txBox="1"/>
          <p:nvPr/>
        </p:nvSpPr>
        <p:spPr>
          <a:xfrm>
            <a:off x="4657689" y="1064624"/>
            <a:ext cx="2007037" cy="3148148"/>
          </a:xfrm>
          <a:prstGeom prst="rect">
            <a:avLst/>
          </a:prstGeom>
          <a:solidFill>
            <a:schemeClr val="bg1"/>
          </a:solidFill>
        </p:spPr>
        <p:txBody>
          <a:bodyPr vert="horz" lIns="162000" tIns="108000" rIns="162000" bIns="162000" rtlCol="0" anchor="b" anchorCtr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5">
              <a:spcAft>
                <a:spcPts val="500"/>
              </a:spcAft>
            </a:pPr>
            <a:r>
              <a:rPr lang="en-US"/>
              <a:t>To provide them with knowledge and skills demanded for successful school-to-work transitions</a:t>
            </a:r>
          </a:p>
          <a:p>
            <a:pPr lvl="5">
              <a:spcAft>
                <a:spcPts val="500"/>
              </a:spcAft>
            </a:pPr>
            <a:r>
              <a:rPr lang="en-US" b="0"/>
              <a:t>e.g. development of CV writing and interview skills, career talks about the jobs and how to access them, discussions with people in work about the future of 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CB01B-478B-427C-8832-DC4EC4DB3F61}"/>
              </a:ext>
            </a:extLst>
          </p:cNvPr>
          <p:cNvSpPr txBox="1"/>
          <p:nvPr/>
        </p:nvSpPr>
        <p:spPr>
          <a:xfrm>
            <a:off x="2502261" y="1064624"/>
            <a:ext cx="2007037" cy="3148148"/>
          </a:xfrm>
          <a:prstGeom prst="rect">
            <a:avLst/>
          </a:prstGeom>
          <a:solidFill>
            <a:schemeClr val="bg1"/>
          </a:solidFill>
        </p:spPr>
        <p:txBody>
          <a:bodyPr vert="horz" lIns="162000" tIns="108000" rIns="162000" bIns="162000" rtlCol="0" anchor="b" anchorCtr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5">
              <a:spcAft>
                <a:spcPts val="500"/>
              </a:spcAft>
            </a:pPr>
            <a:r>
              <a:rPr lang="en-US" dirty="0"/>
              <a:t>To provide them with knowledge and skills demanded by the labor market</a:t>
            </a:r>
          </a:p>
          <a:p>
            <a:pPr lvl="5">
              <a:spcAft>
                <a:spcPts val="500"/>
              </a:spcAft>
            </a:pPr>
            <a:r>
              <a:rPr lang="en-US" b="0" dirty="0"/>
              <a:t>e.g. through internships, work shadowing, skills training</a:t>
            </a:r>
          </a:p>
          <a:p>
            <a:pPr lvl="5">
              <a:spcAft>
                <a:spcPts val="500"/>
              </a:spcAft>
            </a:pPr>
            <a:endParaRPr lang="en-US" b="0" dirty="0"/>
          </a:p>
          <a:p>
            <a:pPr lvl="5">
              <a:spcAft>
                <a:spcPts val="500"/>
              </a:spcAft>
            </a:pPr>
            <a:endParaRPr lang="en-US" b="0" dirty="0"/>
          </a:p>
          <a:p>
            <a:pPr lvl="5">
              <a:spcAft>
                <a:spcPts val="500"/>
              </a:spcAft>
            </a:pPr>
            <a:endParaRPr lang="en-US" b="0" dirty="0"/>
          </a:p>
        </p:txBody>
      </p:sp>
      <p:pic>
        <p:nvPicPr>
          <p:cNvPr id="19" name="Grafik 34">
            <a:extLst>
              <a:ext uri="{FF2B5EF4-FFF2-40B4-BE49-F238E27FC236}">
                <a16:creationId xmlns:a16="http://schemas.microsoft.com/office/drawing/2014/main" id="{15FC7AAC-D06A-4A4A-B69E-0EC4AEC6A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715" y="1142147"/>
            <a:ext cx="437606" cy="437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Grafik 34">
            <a:extLst>
              <a:ext uri="{FF2B5EF4-FFF2-40B4-BE49-F238E27FC236}">
                <a16:creationId xmlns:a16="http://schemas.microsoft.com/office/drawing/2014/main" id="{DAE3C51E-35E0-4474-B181-4A4CA32F0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754" y="1142147"/>
            <a:ext cx="437606" cy="437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Grafik 34">
            <a:extLst>
              <a:ext uri="{FF2B5EF4-FFF2-40B4-BE49-F238E27FC236}">
                <a16:creationId xmlns:a16="http://schemas.microsoft.com/office/drawing/2014/main" id="{5D365347-D720-4F1D-A525-124779985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3291" y="1142147"/>
            <a:ext cx="437606" cy="437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Grafik 34">
            <a:extLst>
              <a:ext uri="{FF2B5EF4-FFF2-40B4-BE49-F238E27FC236}">
                <a16:creationId xmlns:a16="http://schemas.microsoft.com/office/drawing/2014/main" id="{6DE849AB-FB7C-4680-9AFF-48D89D70E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32" y="1142147"/>
            <a:ext cx="437606" cy="4376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feld 14"/>
          <p:cNvSpPr txBox="1"/>
          <p:nvPr/>
        </p:nvSpPr>
        <p:spPr>
          <a:xfrm>
            <a:off x="339576" y="4596350"/>
            <a:ext cx="3529544" cy="1568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de-DE" sz="1000"/>
              <a:t>Source: Study on </a:t>
            </a:r>
            <a:r>
              <a:rPr lang="en-US" sz="1000">
                <a:hlinkClick r:id="rId5"/>
              </a:rPr>
              <a:t>CAREER READINESS</a:t>
            </a:r>
            <a:r>
              <a:rPr lang="en-US" sz="1000"/>
              <a:t>, </a:t>
            </a:r>
            <a:r>
              <a:rPr lang="en-US" sz="1000">
                <a:hlinkClick r:id="rId6"/>
              </a:rPr>
              <a:t>OECD</a:t>
            </a:r>
            <a:r>
              <a:rPr lang="en-US" sz="1000"/>
              <a:t>, </a:t>
            </a:r>
            <a:r>
              <a:rPr lang="de-DE" sz="1000"/>
              <a:t>2021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83635" y="4306623"/>
            <a:ext cx="7451325" cy="2897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GB" sz="1200">
                <a:cs typeface="Arial"/>
              </a:rPr>
              <a:t>Research shows these measures have a central role to play in enabling better employment outcomes for youth</a:t>
            </a:r>
            <a:endParaRPr lang="de-DE" sz="1200" err="1"/>
          </a:p>
        </p:txBody>
      </p:sp>
      <p:sp>
        <p:nvSpPr>
          <p:cNvPr id="18" name="Fußzeilenplatzhalter 2">
            <a:extLst>
              <a:ext uri="{FF2B5EF4-FFF2-40B4-BE49-F238E27FC236}">
                <a16:creationId xmlns:a16="http://schemas.microsoft.com/office/drawing/2014/main" id="{1F2523CD-462B-4429-A042-AA0EACBE88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999" y="4803982"/>
            <a:ext cx="8117532" cy="138499"/>
          </a:xfrm>
        </p:spPr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5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36">
            <a:extLst>
              <a:ext uri="{FF2B5EF4-FFF2-40B4-BE49-F238E27FC236}">
                <a16:creationId xmlns:a16="http://schemas.microsoft.com/office/drawing/2014/main" id="{E044B78C-3ED0-463C-8FCE-C2C3F2E8C934}"/>
              </a:ext>
            </a:extLst>
          </p:cNvPr>
          <p:cNvGrpSpPr>
            <a:grpSpLocks/>
          </p:cNvGrpSpPr>
          <p:nvPr/>
        </p:nvGrpSpPr>
        <p:grpSpPr bwMode="auto">
          <a:xfrm>
            <a:off x="2067255" y="1306329"/>
            <a:ext cx="6062703" cy="3227294"/>
            <a:chOff x="4285" y="1872"/>
            <a:chExt cx="830" cy="440"/>
          </a:xfrm>
        </p:grpSpPr>
        <p:sp>
          <p:nvSpPr>
            <p:cNvPr id="6" name="Freeform 537">
              <a:extLst>
                <a:ext uri="{FF2B5EF4-FFF2-40B4-BE49-F238E27FC236}">
                  <a16:creationId xmlns:a16="http://schemas.microsoft.com/office/drawing/2014/main" id="{13CB8252-76B4-49EC-8340-784A5486A9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46" y="1974"/>
              <a:ext cx="707" cy="299"/>
            </a:xfrm>
            <a:custGeom>
              <a:avLst/>
              <a:gdLst>
                <a:gd name="T0" fmla="*/ 24 w 1312"/>
                <a:gd name="T1" fmla="*/ 0 h 1760"/>
                <a:gd name="T2" fmla="*/ 1304 w 1312"/>
                <a:gd name="T3" fmla="*/ 0 h 1760"/>
                <a:gd name="T4" fmla="*/ 1200 w 1312"/>
                <a:gd name="T5" fmla="*/ 88 h 1760"/>
                <a:gd name="T6" fmla="*/ 1200 w 1312"/>
                <a:gd name="T7" fmla="*/ 1656 h 1760"/>
                <a:gd name="T8" fmla="*/ 1312 w 1312"/>
                <a:gd name="T9" fmla="*/ 1760 h 1760"/>
                <a:gd name="T10" fmla="*/ 0 w 1312"/>
                <a:gd name="T11" fmla="*/ 1760 h 1760"/>
                <a:gd name="T12" fmla="*/ 120 w 1312"/>
                <a:gd name="T13" fmla="*/ 1640 h 1760"/>
                <a:gd name="T14" fmla="*/ 120 w 1312"/>
                <a:gd name="T15" fmla="*/ 88 h 1760"/>
                <a:gd name="T16" fmla="*/ 24 w 1312"/>
                <a:gd name="T17" fmla="*/ 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2" h="1760">
                  <a:moveTo>
                    <a:pt x="24" y="0"/>
                  </a:moveTo>
                  <a:lnTo>
                    <a:pt x="1304" y="0"/>
                  </a:lnTo>
                  <a:lnTo>
                    <a:pt x="1200" y="88"/>
                  </a:lnTo>
                  <a:lnTo>
                    <a:pt x="1200" y="1656"/>
                  </a:lnTo>
                  <a:lnTo>
                    <a:pt x="1312" y="1760"/>
                  </a:lnTo>
                  <a:lnTo>
                    <a:pt x="0" y="1760"/>
                  </a:lnTo>
                  <a:lnTo>
                    <a:pt x="120" y="1640"/>
                  </a:lnTo>
                  <a:lnTo>
                    <a:pt x="12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DDDD"/>
            </a:solidFill>
            <a:ln w="6350" cap="flat" cmpd="sng">
              <a:solidFill>
                <a:srgbClr val="DDDDDD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7" name="Rectangle 538">
              <a:extLst>
                <a:ext uri="{FF2B5EF4-FFF2-40B4-BE49-F238E27FC236}">
                  <a16:creationId xmlns:a16="http://schemas.microsoft.com/office/drawing/2014/main" id="{F6A1B8A8-7DF0-4556-BDF0-ECAB28DADD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28" y="1991"/>
              <a:ext cx="530" cy="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de-DE"/>
            </a:p>
          </p:txBody>
        </p:sp>
        <p:sp>
          <p:nvSpPr>
            <p:cNvPr id="10" name="Rectangle 541">
              <a:extLst>
                <a:ext uri="{FF2B5EF4-FFF2-40B4-BE49-F238E27FC236}">
                  <a16:creationId xmlns:a16="http://schemas.microsoft.com/office/drawing/2014/main" id="{AFC9C218-87F9-4612-AFBD-1037547AB5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3" y="1958"/>
              <a:ext cx="753" cy="17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1" name="AutoShape 542">
              <a:extLst>
                <a:ext uri="{FF2B5EF4-FFF2-40B4-BE49-F238E27FC236}">
                  <a16:creationId xmlns:a16="http://schemas.microsoft.com/office/drawing/2014/main" id="{2164B8FA-D76A-4D77-B562-63B54C766E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85" y="1872"/>
              <a:ext cx="830" cy="8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2" name="Freeform 543">
              <a:extLst>
                <a:ext uri="{FF2B5EF4-FFF2-40B4-BE49-F238E27FC236}">
                  <a16:creationId xmlns:a16="http://schemas.microsoft.com/office/drawing/2014/main" id="{551E7427-DD0E-44CE-A330-EF95B7ABAB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28" y="1886"/>
              <a:ext cx="544" cy="57"/>
            </a:xfrm>
            <a:custGeom>
              <a:avLst/>
              <a:gdLst>
                <a:gd name="T0" fmla="*/ 0 w 3096"/>
                <a:gd name="T1" fmla="*/ 320 h 320"/>
                <a:gd name="T2" fmla="*/ 3096 w 3096"/>
                <a:gd name="T3" fmla="*/ 320 h 320"/>
                <a:gd name="T4" fmla="*/ 1536 w 3096"/>
                <a:gd name="T5" fmla="*/ 0 h 320"/>
                <a:gd name="T6" fmla="*/ 0 w 3096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6" h="320">
                  <a:moveTo>
                    <a:pt x="0" y="320"/>
                  </a:moveTo>
                  <a:lnTo>
                    <a:pt x="3096" y="320"/>
                  </a:lnTo>
                  <a:lnTo>
                    <a:pt x="1536" y="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Rectangle 544">
              <a:extLst>
                <a:ext uri="{FF2B5EF4-FFF2-40B4-BE49-F238E27FC236}">
                  <a16:creationId xmlns:a16="http://schemas.microsoft.com/office/drawing/2014/main" id="{60657A98-C54D-4D92-BCEB-BD14015CFA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4" y="2274"/>
              <a:ext cx="752" cy="18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4" name="Rectangle 545">
              <a:extLst>
                <a:ext uri="{FF2B5EF4-FFF2-40B4-BE49-F238E27FC236}">
                  <a16:creationId xmlns:a16="http://schemas.microsoft.com/office/drawing/2014/main" id="{6F6187CB-1A22-4CA0-84F8-C47022384C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90" y="2293"/>
              <a:ext cx="820" cy="19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5" name="Line 546">
              <a:extLst>
                <a:ext uri="{FF2B5EF4-FFF2-40B4-BE49-F238E27FC236}">
                  <a16:creationId xmlns:a16="http://schemas.microsoft.com/office/drawing/2014/main" id="{C98F976D-2552-44B1-9354-D75FC05CE78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90" y="2293"/>
              <a:ext cx="820" cy="0"/>
            </a:xfrm>
            <a:prstGeom prst="line">
              <a:avLst/>
            </a:prstGeom>
            <a:noFill/>
            <a:ln w="63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6" name="Line 547">
              <a:extLst>
                <a:ext uri="{FF2B5EF4-FFF2-40B4-BE49-F238E27FC236}">
                  <a16:creationId xmlns:a16="http://schemas.microsoft.com/office/drawing/2014/main" id="{3E61358B-9A44-416E-8DCB-2380218A0A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24" y="2274"/>
              <a:ext cx="752" cy="0"/>
            </a:xfrm>
            <a:prstGeom prst="line">
              <a:avLst/>
            </a:prstGeom>
            <a:noFill/>
            <a:ln w="63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</p:grpSp>
      <p:sp>
        <p:nvSpPr>
          <p:cNvPr id="33" name="Rectangle 52">
            <a:extLst>
              <a:ext uri="{FF2B5EF4-FFF2-40B4-BE49-F238E27FC236}">
                <a16:creationId xmlns:a16="http://schemas.microsoft.com/office/drawing/2014/main" id="{9D954C34-5E9C-46ED-8292-7C8B6252F4CF}"/>
              </a:ext>
            </a:extLst>
          </p:cNvPr>
          <p:cNvSpPr/>
          <p:nvPr/>
        </p:nvSpPr>
        <p:spPr>
          <a:xfrm>
            <a:off x="737667" y="3235255"/>
            <a:ext cx="6182896" cy="802907"/>
          </a:xfrm>
          <a:prstGeom prst="rect">
            <a:avLst/>
          </a:prstGeom>
          <a:gradFill>
            <a:gsLst>
              <a:gs pos="0">
                <a:srgbClr val="FFE57F"/>
              </a:gs>
              <a:gs pos="100000">
                <a:srgbClr val="FFCC00"/>
              </a:gs>
            </a:gsLst>
            <a:lin ang="5400700"/>
          </a:gradFill>
          <a:ln w="12700">
            <a:miter lim="400000"/>
          </a:ln>
        </p:spPr>
        <p:txBody>
          <a:bodyPr lIns="144000" tIns="36000" rIns="252000" bIns="72000" anchor="t" anchorCtr="0"/>
          <a:lstStyle/>
          <a:p>
            <a:endParaRPr lang="de-DE" sz="4000">
              <a:solidFill>
                <a:schemeClr val="accent4"/>
              </a:solidFill>
              <a:latin typeface="Delivery Cd Black" panose="020F0503020204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252EA2-9E10-4375-B27B-0508E973AC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</a:t>
            </a:r>
            <a:r>
              <a:rPr lang="en-US" err="1"/>
              <a:t>GoTeach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8C661-6E95-459E-96CE-279A76BCB7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0" name="Target">
            <a:extLst>
              <a:ext uri="{FF2B5EF4-FFF2-40B4-BE49-F238E27FC236}">
                <a16:creationId xmlns:a16="http://schemas.microsoft.com/office/drawing/2014/main" id="{3DD7FB1A-205B-4126-8996-E8F05E3037A4}"/>
              </a:ext>
            </a:extLst>
          </p:cNvPr>
          <p:cNvSpPr txBox="1"/>
          <p:nvPr/>
        </p:nvSpPr>
        <p:spPr>
          <a:xfrm>
            <a:off x="3609427" y="3047761"/>
            <a:ext cx="2647945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endParaRPr lang="en-US" sz="1600" b="1" cap="none"/>
          </a:p>
          <a:p>
            <a:pPr algn="ctr"/>
            <a:r>
              <a:rPr lang="en-US" sz="1200" b="1" cap="none">
                <a:latin typeface="+mn-lt"/>
              </a:rPr>
              <a:t>Three interventions from different areas for the same group of people in the same year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0538EF5-C537-4AFD-8F95-D05E12B5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61947"/>
            <a:ext cx="8495999" cy="493950"/>
          </a:xfrm>
        </p:spPr>
        <p:txBody>
          <a:bodyPr/>
          <a:lstStyle/>
          <a:p>
            <a:r>
              <a:rPr lang="en-US" dirty="0"/>
              <a:t>In 2023, the focus is on implementing 3 interventions for the same group of participants for creating more impact and better employment outcomes for youth</a:t>
            </a:r>
          </a:p>
        </p:txBody>
      </p:sp>
      <p:sp>
        <p:nvSpPr>
          <p:cNvPr id="26" name="Target">
            <a:extLst>
              <a:ext uri="{FF2B5EF4-FFF2-40B4-BE49-F238E27FC236}">
                <a16:creationId xmlns:a16="http://schemas.microsoft.com/office/drawing/2014/main" id="{A291D3BC-4F7B-4FFC-94D2-8E2C43BAD8A0}"/>
              </a:ext>
            </a:extLst>
          </p:cNvPr>
          <p:cNvSpPr txBox="1"/>
          <p:nvPr/>
        </p:nvSpPr>
        <p:spPr>
          <a:xfrm>
            <a:off x="4049234" y="1519848"/>
            <a:ext cx="19964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pPr algn="ctr"/>
            <a:r>
              <a:rPr lang="en-US" sz="1600" b="1" cap="none"/>
              <a:t>Guiding principles</a:t>
            </a:r>
          </a:p>
        </p:txBody>
      </p:sp>
      <p:sp>
        <p:nvSpPr>
          <p:cNvPr id="34" name="Target">
            <a:extLst>
              <a:ext uri="{FF2B5EF4-FFF2-40B4-BE49-F238E27FC236}">
                <a16:creationId xmlns:a16="http://schemas.microsoft.com/office/drawing/2014/main" id="{D71F1ED0-658A-46D7-9927-6686896939CC}"/>
              </a:ext>
            </a:extLst>
          </p:cNvPr>
          <p:cNvSpPr txBox="1"/>
          <p:nvPr/>
        </p:nvSpPr>
        <p:spPr>
          <a:xfrm>
            <a:off x="857391" y="3374615"/>
            <a:ext cx="21496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r>
              <a:rPr lang="en-US" sz="1200" b="1" cap="none">
                <a:latin typeface="+mn-lt"/>
              </a:rPr>
              <a:t>Minimum requirement for all </a:t>
            </a:r>
            <a:r>
              <a:rPr lang="en-US" sz="1200" b="1" cap="none" err="1">
                <a:latin typeface="+mn-lt"/>
              </a:rPr>
              <a:t>GoTeach</a:t>
            </a:r>
            <a:r>
              <a:rPr lang="en-US" sz="1200" b="1" cap="none">
                <a:latin typeface="+mn-lt"/>
              </a:rPr>
              <a:t> partnerships</a:t>
            </a:r>
          </a:p>
        </p:txBody>
      </p:sp>
      <p:sp>
        <p:nvSpPr>
          <p:cNvPr id="25" name="Rectangle 52">
            <a:extLst>
              <a:ext uri="{FF2B5EF4-FFF2-40B4-BE49-F238E27FC236}">
                <a16:creationId xmlns:a16="http://schemas.microsoft.com/office/drawing/2014/main" id="{239865D4-E9EB-46E7-9642-B5D11674DBFD}"/>
              </a:ext>
            </a:extLst>
          </p:cNvPr>
          <p:cNvSpPr/>
          <p:nvPr/>
        </p:nvSpPr>
        <p:spPr>
          <a:xfrm>
            <a:off x="737667" y="2321363"/>
            <a:ext cx="6182896" cy="80290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144000" tIns="36000" rIns="252000" bIns="72000" anchor="t" anchorCtr="0"/>
          <a:lstStyle/>
          <a:p>
            <a:endParaRPr lang="de-DE" sz="4000">
              <a:solidFill>
                <a:schemeClr val="accent4"/>
              </a:solidFill>
              <a:latin typeface="Delivery Cd Black" panose="020F0503020204020204" pitchFamily="34" charset="0"/>
            </a:endParaRPr>
          </a:p>
        </p:txBody>
      </p:sp>
      <p:sp>
        <p:nvSpPr>
          <p:cNvPr id="35" name="Target">
            <a:extLst>
              <a:ext uri="{FF2B5EF4-FFF2-40B4-BE49-F238E27FC236}">
                <a16:creationId xmlns:a16="http://schemas.microsoft.com/office/drawing/2014/main" id="{DE696CEA-F4E0-4D95-8872-ABF22A3BFDCB}"/>
              </a:ext>
            </a:extLst>
          </p:cNvPr>
          <p:cNvSpPr txBox="1"/>
          <p:nvPr/>
        </p:nvSpPr>
        <p:spPr>
          <a:xfrm>
            <a:off x="828396" y="2532714"/>
            <a:ext cx="21496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r>
              <a:rPr lang="en-US" sz="1200" b="1" cap="none">
                <a:latin typeface="+mn-lt"/>
              </a:rPr>
              <a:t>Additional activities in local ownership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23CB448-EBEE-42F0-BE25-F5319767180F}"/>
              </a:ext>
            </a:extLst>
          </p:cNvPr>
          <p:cNvSpPr/>
          <p:nvPr/>
        </p:nvSpPr>
        <p:spPr>
          <a:xfrm>
            <a:off x="3296450" y="2420219"/>
            <a:ext cx="752784" cy="605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>
            <a:spAutoFit/>
          </a:bodyPr>
          <a:lstStyle/>
          <a:p>
            <a:pPr algn="l"/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A2B6A29-21BD-49BC-A598-568AD61902F7}"/>
              </a:ext>
            </a:extLst>
          </p:cNvPr>
          <p:cNvSpPr/>
          <p:nvPr/>
        </p:nvSpPr>
        <p:spPr>
          <a:xfrm>
            <a:off x="4172428" y="2417910"/>
            <a:ext cx="752784" cy="605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>
            <a:spAutoFit/>
          </a:bodyPr>
          <a:lstStyle/>
          <a:p>
            <a:pPr algn="l"/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68BF618-D7AC-4DBA-86CB-B709299419FF}"/>
              </a:ext>
            </a:extLst>
          </p:cNvPr>
          <p:cNvSpPr/>
          <p:nvPr/>
        </p:nvSpPr>
        <p:spPr>
          <a:xfrm>
            <a:off x="5058952" y="2407278"/>
            <a:ext cx="752784" cy="605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>
            <a:spAutoFit/>
          </a:bodyPr>
          <a:lstStyle/>
          <a:p>
            <a:pPr algn="l"/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28" name="Target">
            <a:extLst>
              <a:ext uri="{FF2B5EF4-FFF2-40B4-BE49-F238E27FC236}">
                <a16:creationId xmlns:a16="http://schemas.microsoft.com/office/drawing/2014/main" id="{2B23D7C8-1093-491A-A651-49BF112D40CB}"/>
              </a:ext>
            </a:extLst>
          </p:cNvPr>
          <p:cNvSpPr txBox="1"/>
          <p:nvPr/>
        </p:nvSpPr>
        <p:spPr>
          <a:xfrm>
            <a:off x="3321431" y="2584800"/>
            <a:ext cx="75278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r>
              <a:rPr lang="en-US" sz="1050" cap="none">
                <a:solidFill>
                  <a:schemeClr val="accent2"/>
                </a:solidFill>
                <a:latin typeface="+mn-lt"/>
              </a:rPr>
              <a:t>Internship</a:t>
            </a:r>
          </a:p>
        </p:txBody>
      </p:sp>
      <p:sp>
        <p:nvSpPr>
          <p:cNvPr id="31" name="Target">
            <a:extLst>
              <a:ext uri="{FF2B5EF4-FFF2-40B4-BE49-F238E27FC236}">
                <a16:creationId xmlns:a16="http://schemas.microsoft.com/office/drawing/2014/main" id="{D2437BF5-46E8-494B-94A0-FECC24C8E8E0}"/>
              </a:ext>
            </a:extLst>
          </p:cNvPr>
          <p:cNvSpPr txBox="1"/>
          <p:nvPr/>
        </p:nvSpPr>
        <p:spPr>
          <a:xfrm>
            <a:off x="4219368" y="2531706"/>
            <a:ext cx="752784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r>
              <a:rPr lang="en-US" sz="1050" cap="none">
                <a:solidFill>
                  <a:schemeClr val="accent2"/>
                </a:solidFill>
                <a:latin typeface="+mn-lt"/>
              </a:rPr>
              <a:t>My 1</a:t>
            </a:r>
            <a:r>
              <a:rPr lang="en-US" sz="1050" cap="none" baseline="30000">
                <a:solidFill>
                  <a:schemeClr val="accent2"/>
                </a:solidFill>
                <a:latin typeface="+mn-lt"/>
              </a:rPr>
              <a:t>st</a:t>
            </a:r>
            <a:r>
              <a:rPr lang="en-US" sz="1050" cap="none">
                <a:solidFill>
                  <a:schemeClr val="accent2"/>
                </a:solidFill>
                <a:latin typeface="+mn-lt"/>
              </a:rPr>
              <a:t> Job program</a:t>
            </a:r>
          </a:p>
        </p:txBody>
      </p:sp>
      <p:sp>
        <p:nvSpPr>
          <p:cNvPr id="32" name="Target">
            <a:extLst>
              <a:ext uri="{FF2B5EF4-FFF2-40B4-BE49-F238E27FC236}">
                <a16:creationId xmlns:a16="http://schemas.microsoft.com/office/drawing/2014/main" id="{01A83926-9516-48AC-AA43-5F2FB9382DAF}"/>
              </a:ext>
            </a:extLst>
          </p:cNvPr>
          <p:cNvSpPr txBox="1"/>
          <p:nvPr/>
        </p:nvSpPr>
        <p:spPr>
          <a:xfrm>
            <a:off x="2431273" y="2337960"/>
            <a:ext cx="75278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r>
              <a:rPr lang="en-US" sz="1050" cap="none">
                <a:solidFill>
                  <a:schemeClr val="accent2"/>
                </a:solidFill>
                <a:latin typeface="+mn-lt"/>
              </a:rPr>
              <a:t>Examples</a:t>
            </a: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EF717409-081A-4132-A049-5676FD07E72B}"/>
              </a:ext>
            </a:extLst>
          </p:cNvPr>
          <p:cNvSpPr/>
          <p:nvPr/>
        </p:nvSpPr>
        <p:spPr>
          <a:xfrm>
            <a:off x="7581780" y="3437902"/>
            <a:ext cx="1185869" cy="257369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 anchorCtr="0">
            <a:spAutoFit/>
          </a:bodyPr>
          <a:lstStyle/>
          <a:p>
            <a:pPr algn="ctr"/>
            <a:r>
              <a:rPr lang="en-US" sz="1200" b="1"/>
              <a:t>MANDATORY</a:t>
            </a:r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2573F7D6-40DB-42D2-B303-E2E81F919D04}"/>
              </a:ext>
            </a:extLst>
          </p:cNvPr>
          <p:cNvSpPr/>
          <p:nvPr/>
        </p:nvSpPr>
        <p:spPr>
          <a:xfrm>
            <a:off x="7574096" y="2570260"/>
            <a:ext cx="1185869" cy="257369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 anchorCtr="0">
            <a:spAutoFit/>
          </a:bodyPr>
          <a:lstStyle/>
          <a:p>
            <a:pPr algn="ctr"/>
            <a:r>
              <a:rPr lang="en-US" sz="1200" b="1"/>
              <a:t>OPTIONAL</a:t>
            </a:r>
          </a:p>
        </p:txBody>
      </p:sp>
      <p:sp>
        <p:nvSpPr>
          <p:cNvPr id="38" name="Target">
            <a:extLst>
              <a:ext uri="{FF2B5EF4-FFF2-40B4-BE49-F238E27FC236}">
                <a16:creationId xmlns:a16="http://schemas.microsoft.com/office/drawing/2014/main" id="{B4DE9648-706B-4F2F-8D77-4A7AF5657F47}"/>
              </a:ext>
            </a:extLst>
          </p:cNvPr>
          <p:cNvSpPr txBox="1"/>
          <p:nvPr/>
        </p:nvSpPr>
        <p:spPr>
          <a:xfrm>
            <a:off x="5994528" y="2582418"/>
            <a:ext cx="75278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cap="all">
                <a:latin typeface="Delivery Bold"/>
                <a:ea typeface="Delivery Bold"/>
                <a:cs typeface="Delivery Bold"/>
                <a:sym typeface="Delivery Bold"/>
              </a:defRPr>
            </a:lvl1pPr>
          </a:lstStyle>
          <a:p>
            <a:r>
              <a:rPr lang="en-US" sz="1050" cap="none">
                <a:solidFill>
                  <a:schemeClr val="accent2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2669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5405EA4-0D44-4627-AECE-FBD70AA1E503}"/>
              </a:ext>
            </a:extLst>
          </p:cNvPr>
          <p:cNvCxnSpPr>
            <a:cxnSpLocks/>
          </p:cNvCxnSpPr>
          <p:nvPr/>
        </p:nvCxnSpPr>
        <p:spPr>
          <a:xfrm>
            <a:off x="6006720" y="1217882"/>
            <a:ext cx="0" cy="3002709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5229ECB6-8367-D949-836B-335DF294D4B5}"/>
              </a:ext>
            </a:extLst>
          </p:cNvPr>
          <p:cNvSpPr txBox="1"/>
          <p:nvPr/>
        </p:nvSpPr>
        <p:spPr>
          <a:xfrm>
            <a:off x="3448238" y="56307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500"/>
              </a:spcAft>
            </a:pPr>
            <a:endParaRPr lang="de-DE" sz="1200" err="1"/>
          </a:p>
        </p:txBody>
      </p:sp>
      <p:sp>
        <p:nvSpPr>
          <p:cNvPr id="270" name="Title 1">
            <a:extLst>
              <a:ext uri="{FF2B5EF4-FFF2-40B4-BE49-F238E27FC236}">
                <a16:creationId xmlns:a16="http://schemas.microsoft.com/office/drawing/2014/main" id="{B9F8C3C7-8515-574D-892D-3B9DC156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err="1"/>
              <a:t>GoTeach</a:t>
            </a:r>
            <a:r>
              <a:rPr lang="en-US"/>
              <a:t> pool of interventions is clustered in 3 areas</a:t>
            </a:r>
            <a:endParaRPr lang="en-GB"/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6B09A2B8-6C2D-9F40-A846-95F7910B0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Activity Planning &amp; Framework 2023 | </a:t>
            </a:r>
            <a:r>
              <a:rPr lang="en-US" err="1"/>
              <a:t>GoTeach</a:t>
            </a:r>
            <a:endParaRPr lang="en-US"/>
          </a:p>
        </p:txBody>
      </p:sp>
      <p:sp>
        <p:nvSpPr>
          <p:cNvPr id="40" name="Foliennummernplatzhalter 3">
            <a:extLst>
              <a:ext uri="{FF2B5EF4-FFF2-40B4-BE49-F238E27FC236}">
                <a16:creationId xmlns:a16="http://schemas.microsoft.com/office/drawing/2014/main" id="{C8BE02B7-3C7D-3543-ACA9-1883A4AB08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63" name="Textblase">
            <a:extLst>
              <a:ext uri="{FF2B5EF4-FFF2-40B4-BE49-F238E27FC236}">
                <a16:creationId xmlns:a16="http://schemas.microsoft.com/office/drawing/2014/main" id="{DFAF82A9-20CA-3E47-B8A8-F5AF0A7E7A8C}"/>
              </a:ext>
            </a:extLst>
          </p:cNvPr>
          <p:cNvSpPr/>
          <p:nvPr/>
        </p:nvSpPr>
        <p:spPr>
          <a:xfrm>
            <a:off x="330779" y="1346570"/>
            <a:ext cx="3040317" cy="105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219" y="21600"/>
                </a:lnTo>
                <a:lnTo>
                  <a:pt x="19219" y="15227"/>
                </a:lnTo>
                <a:lnTo>
                  <a:pt x="21600" y="12240"/>
                </a:lnTo>
                <a:lnTo>
                  <a:pt x="19219" y="9253"/>
                </a:lnTo>
                <a:lnTo>
                  <a:pt x="1921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E57F"/>
              </a:gs>
              <a:gs pos="100000">
                <a:srgbClr val="FFCC00"/>
              </a:gs>
            </a:gsLst>
            <a:lin ang="5400700"/>
          </a:gradFill>
          <a:ln w="12700">
            <a:miter lim="400000"/>
          </a:ln>
        </p:spPr>
        <p:txBody>
          <a:bodyPr lIns="144000" tIns="36000" rIns="252000" bIns="72000" anchor="t" anchorCtr="0"/>
          <a:lstStyle/>
          <a:p>
            <a:r>
              <a:rPr lang="pt-BR" sz="2800">
                <a:solidFill>
                  <a:schemeClr val="accent4"/>
                </a:solidFill>
                <a:latin typeface="Delivery Cd Black" panose="020F0503020204020204" pitchFamily="34" charset="0"/>
              </a:rPr>
              <a:t>1</a:t>
            </a:r>
          </a:p>
          <a:p>
            <a:r>
              <a:rPr lang="en-US" sz="1200" b="1">
                <a:solidFill>
                  <a:schemeClr val="tx1"/>
                </a:solidFill>
              </a:rPr>
              <a:t>Expose</a:t>
            </a:r>
          </a:p>
          <a:p>
            <a:r>
              <a:rPr lang="en-US" sz="900"/>
              <a:t>Activities that present ideas, information and concepts about the world of work and career development.</a:t>
            </a:r>
            <a:endParaRPr lang="en-US" sz="900">
              <a:latin typeface="Delivery" panose="020F0503020204020204" pitchFamily="34" charset="0"/>
            </a:endParaRPr>
          </a:p>
          <a:p>
            <a:endParaRPr lang="pt-BR" sz="1400" b="1">
              <a:solidFill>
                <a:schemeClr val="tx1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B0462B7-0079-4CED-AF3E-793D6105CE12}"/>
              </a:ext>
            </a:extLst>
          </p:cNvPr>
          <p:cNvSpPr txBox="1"/>
          <p:nvPr/>
        </p:nvSpPr>
        <p:spPr>
          <a:xfrm>
            <a:off x="321656" y="2451300"/>
            <a:ext cx="2719388" cy="17731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108000" rIns="162000" bIns="10800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US"/>
              <a:t>Workplace visit</a:t>
            </a:r>
          </a:p>
          <a:p>
            <a:pPr lvl="1"/>
            <a:r>
              <a:rPr lang="en-US"/>
              <a:t>Career fair</a:t>
            </a:r>
          </a:p>
          <a:p>
            <a:pPr lvl="1"/>
            <a:r>
              <a:rPr lang="en-US"/>
              <a:t>Career talk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B3967F42-3CCA-4A9D-8ED9-4B8ECE78086D}"/>
              </a:ext>
            </a:extLst>
          </p:cNvPr>
          <p:cNvSpPr txBox="1"/>
          <p:nvPr/>
        </p:nvSpPr>
        <p:spPr>
          <a:xfrm>
            <a:off x="3213706" y="2447423"/>
            <a:ext cx="2716588" cy="1773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108000" rIns="162000" bIns="10800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US"/>
              <a:t>Employability skills training</a:t>
            </a:r>
          </a:p>
          <a:p>
            <a:pPr lvl="1"/>
            <a:r>
              <a:rPr lang="en-US"/>
              <a:t>CV writing and interview skills training</a:t>
            </a:r>
          </a:p>
          <a:p>
            <a:pPr lvl="1"/>
            <a:r>
              <a:rPr lang="en-US"/>
              <a:t>Logistics-related training</a:t>
            </a:r>
          </a:p>
          <a:p>
            <a:pPr lvl="1"/>
            <a:r>
              <a:rPr lang="en-US"/>
              <a:t>Job shadowing</a:t>
            </a:r>
          </a:p>
          <a:p>
            <a:pPr lvl="1"/>
            <a:r>
              <a:rPr lang="en-US"/>
              <a:t>Mentoring</a:t>
            </a:r>
          </a:p>
          <a:p>
            <a:pPr marL="0" lvl="1" indent="0">
              <a:buNone/>
            </a:pPr>
            <a:endParaRPr lang="en-US" sz="1050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43D190D1-B254-4C78-B4ED-355AA22A9D47}"/>
              </a:ext>
            </a:extLst>
          </p:cNvPr>
          <p:cNvSpPr txBox="1"/>
          <p:nvPr/>
        </p:nvSpPr>
        <p:spPr>
          <a:xfrm>
            <a:off x="6102956" y="2451300"/>
            <a:ext cx="2714850" cy="17731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108000" rIns="162000" bIns="10800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/>
            </a:lvl1pPr>
            <a:lvl2pPr marL="180000" lvl="1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2pPr>
            <a:lvl3pPr marL="360000" lvl="2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3pPr>
            <a:lvl4pPr marL="540000" lvl="3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/>
            </a:lvl4pPr>
            <a:lvl5pPr marL="0" lvl="4" indent="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/>
            </a:lvl5pPr>
            <a:lvl6pPr marL="0" lvl="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/>
            </a:lvl6pPr>
            <a:lvl7pPr marL="180000" lvl="6" indent="-180000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US"/>
              <a:t>Internship</a:t>
            </a:r>
          </a:p>
          <a:p>
            <a:pPr lvl="1"/>
            <a:r>
              <a:rPr lang="en-US"/>
              <a:t>Apprenticeship*</a:t>
            </a:r>
          </a:p>
          <a:p>
            <a:pPr marL="0" lvl="1" indent="0">
              <a:buNone/>
            </a:pPr>
            <a:endParaRPr lang="en-US"/>
          </a:p>
        </p:txBody>
      </p:sp>
      <p:sp>
        <p:nvSpPr>
          <p:cNvPr id="31" name="Textblase">
            <a:extLst>
              <a:ext uri="{FF2B5EF4-FFF2-40B4-BE49-F238E27FC236}">
                <a16:creationId xmlns:a16="http://schemas.microsoft.com/office/drawing/2014/main" id="{987DB055-9D7C-409D-9006-BF561CFF91E7}"/>
              </a:ext>
            </a:extLst>
          </p:cNvPr>
          <p:cNvSpPr/>
          <p:nvPr/>
        </p:nvSpPr>
        <p:spPr>
          <a:xfrm>
            <a:off x="3213706" y="1346569"/>
            <a:ext cx="3040317" cy="105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219" y="21600"/>
                </a:lnTo>
                <a:lnTo>
                  <a:pt x="19219" y="15227"/>
                </a:lnTo>
                <a:lnTo>
                  <a:pt x="21600" y="12240"/>
                </a:lnTo>
                <a:lnTo>
                  <a:pt x="19219" y="9253"/>
                </a:lnTo>
                <a:lnTo>
                  <a:pt x="1921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E57F"/>
              </a:gs>
              <a:gs pos="100000">
                <a:srgbClr val="FFCC00"/>
              </a:gs>
            </a:gsLst>
            <a:lin ang="5400700"/>
          </a:gradFill>
          <a:ln w="12700">
            <a:miter lim="400000"/>
          </a:ln>
        </p:spPr>
        <p:txBody>
          <a:bodyPr lIns="144000" tIns="36000" rIns="252000" bIns="72000" anchor="t" anchorCtr="0"/>
          <a:lstStyle/>
          <a:p>
            <a:r>
              <a:rPr lang="pt-BR" sz="2800">
                <a:solidFill>
                  <a:schemeClr val="accent4"/>
                </a:solidFill>
                <a:latin typeface="Delivery Cd Black" panose="020F0503020204020204" pitchFamily="34" charset="0"/>
              </a:rPr>
              <a:t>2</a:t>
            </a:r>
          </a:p>
          <a:p>
            <a:r>
              <a:rPr lang="en-US" sz="1200" b="1">
                <a:solidFill>
                  <a:schemeClr val="tx1"/>
                </a:solidFill>
              </a:rPr>
              <a:t>Explore</a:t>
            </a:r>
          </a:p>
          <a:p>
            <a:r>
              <a:rPr lang="en-US" sz="900"/>
              <a:t>Activities in which young people actively explore and investigate the world of work and develop specific skills</a:t>
            </a:r>
            <a:endParaRPr lang="en-US" sz="900">
              <a:latin typeface="Delivery" panose="020F0503020204020204" pitchFamily="34" charset="0"/>
            </a:endParaRPr>
          </a:p>
          <a:p>
            <a:endParaRPr lang="pt-BR" sz="1400" b="1">
              <a:solidFill>
                <a:schemeClr val="tx1"/>
              </a:solidFill>
            </a:endParaRPr>
          </a:p>
        </p:txBody>
      </p:sp>
      <p:sp>
        <p:nvSpPr>
          <p:cNvPr id="32" name="Textblase">
            <a:extLst>
              <a:ext uri="{FF2B5EF4-FFF2-40B4-BE49-F238E27FC236}">
                <a16:creationId xmlns:a16="http://schemas.microsoft.com/office/drawing/2014/main" id="{79E88363-CE89-430D-8356-D81E8E96F73E}"/>
              </a:ext>
            </a:extLst>
          </p:cNvPr>
          <p:cNvSpPr/>
          <p:nvPr/>
        </p:nvSpPr>
        <p:spPr>
          <a:xfrm>
            <a:off x="6102956" y="1370242"/>
            <a:ext cx="3040317" cy="1035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219" y="21600"/>
                </a:lnTo>
                <a:lnTo>
                  <a:pt x="19219" y="15227"/>
                </a:lnTo>
                <a:lnTo>
                  <a:pt x="21600" y="12240"/>
                </a:lnTo>
                <a:lnTo>
                  <a:pt x="19219" y="9253"/>
                </a:lnTo>
                <a:lnTo>
                  <a:pt x="1921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E57F"/>
              </a:gs>
              <a:gs pos="100000">
                <a:srgbClr val="FFCC00"/>
              </a:gs>
            </a:gsLst>
            <a:lin ang="5400700"/>
          </a:gradFill>
          <a:ln w="12700">
            <a:miter lim="400000"/>
          </a:ln>
        </p:spPr>
        <p:txBody>
          <a:bodyPr lIns="144000" tIns="36000" rIns="252000" bIns="72000" anchor="t" anchorCtr="0"/>
          <a:lstStyle/>
          <a:p>
            <a:r>
              <a:rPr lang="pt-BR" sz="2800">
                <a:solidFill>
                  <a:schemeClr val="accent4"/>
                </a:solidFill>
                <a:latin typeface="Delivery Cd Black" panose="020F0503020204020204" pitchFamily="34" charset="0"/>
              </a:rPr>
              <a:t>3</a:t>
            </a:r>
          </a:p>
          <a:p>
            <a:r>
              <a:rPr lang="en-US" sz="1200" b="1">
                <a:solidFill>
                  <a:schemeClr val="tx1"/>
                </a:solidFill>
              </a:rPr>
              <a:t>Practice </a:t>
            </a:r>
          </a:p>
          <a:p>
            <a:r>
              <a:rPr lang="en-US" sz="900"/>
              <a:t>Activities that offer young people close and more sustained opportunities for observation and participation in one or more workplaces.</a:t>
            </a:r>
            <a:endParaRPr lang="en-US" sz="900">
              <a:latin typeface="Delivery" panose="020F0503020204020204" pitchFamily="34" charset="0"/>
            </a:endParaRPr>
          </a:p>
          <a:p>
            <a:endParaRPr lang="pt-BR" sz="1400" b="1">
              <a:solidFill>
                <a:schemeClr val="tx1"/>
              </a:solidFill>
            </a:endParaRPr>
          </a:p>
        </p:txBody>
      </p:sp>
      <p:sp>
        <p:nvSpPr>
          <p:cNvPr id="48" name="Rectangle 13">
            <a:extLst>
              <a:ext uri="{FF2B5EF4-FFF2-40B4-BE49-F238E27FC236}">
                <a16:creationId xmlns:a16="http://schemas.microsoft.com/office/drawing/2014/main" id="{6957B2F5-9634-4310-98B7-3F9A1E162650}"/>
              </a:ext>
            </a:extLst>
          </p:cNvPr>
          <p:cNvSpPr/>
          <p:nvPr/>
        </p:nvSpPr>
        <p:spPr>
          <a:xfrm>
            <a:off x="330780" y="1201257"/>
            <a:ext cx="5599514" cy="257369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 anchorCtr="0">
            <a:spAutoFit/>
          </a:bodyPr>
          <a:lstStyle/>
          <a:p>
            <a:pPr algn="ctr"/>
            <a:r>
              <a:rPr lang="en-US" sz="1200" b="1"/>
              <a:t>MANDATORY: 3 INTERVENTIONS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81E68ABF-B849-4D20-98CD-BB19397E143F}"/>
              </a:ext>
            </a:extLst>
          </p:cNvPr>
          <p:cNvSpPr/>
          <p:nvPr/>
        </p:nvSpPr>
        <p:spPr>
          <a:xfrm>
            <a:off x="6102956" y="1201257"/>
            <a:ext cx="2705877" cy="257369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 anchorCtr="0">
            <a:spAutoFit/>
          </a:bodyPr>
          <a:lstStyle/>
          <a:p>
            <a:pPr algn="ctr"/>
            <a:r>
              <a:rPr lang="en-US" sz="1200" b="1"/>
              <a:t>OPTIONAL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E4729C3-E36F-4CB4-9F5C-FF5CE9E23F59}"/>
              </a:ext>
            </a:extLst>
          </p:cNvPr>
          <p:cNvSpPr txBox="1"/>
          <p:nvPr/>
        </p:nvSpPr>
        <p:spPr>
          <a:xfrm>
            <a:off x="339576" y="4334222"/>
            <a:ext cx="3529544" cy="1568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de-DE" sz="800" dirty="0"/>
              <a:t>* e.g. My 1st Job program, Americas</a:t>
            </a:r>
          </a:p>
        </p:txBody>
      </p:sp>
    </p:spTree>
    <p:extLst>
      <p:ext uri="{BB962C8B-B14F-4D97-AF65-F5344CB8AC3E}">
        <p14:creationId xmlns:p14="http://schemas.microsoft.com/office/powerpoint/2010/main" val="111085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3">
            <a:extLst>
              <a:ext uri="{FF2B5EF4-FFF2-40B4-BE49-F238E27FC236}">
                <a16:creationId xmlns:a16="http://schemas.microsoft.com/office/drawing/2014/main" id="{7E56798E-F51C-4B0B-BBA4-BDDD80F1BBCD}"/>
              </a:ext>
            </a:extLst>
          </p:cNvPr>
          <p:cNvSpPr/>
          <p:nvPr/>
        </p:nvSpPr>
        <p:spPr>
          <a:xfrm>
            <a:off x="6076613" y="1957017"/>
            <a:ext cx="2752800" cy="45760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869DEB46-B93A-4586-BE9C-81A5DE942418}"/>
              </a:ext>
            </a:extLst>
          </p:cNvPr>
          <p:cNvSpPr/>
          <p:nvPr/>
        </p:nvSpPr>
        <p:spPr>
          <a:xfrm>
            <a:off x="6076613" y="2458627"/>
            <a:ext cx="2752799" cy="54897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0C711ADC-BAC1-4D52-A8BE-798386D08813}"/>
              </a:ext>
            </a:extLst>
          </p:cNvPr>
          <p:cNvSpPr/>
          <p:nvPr/>
        </p:nvSpPr>
        <p:spPr>
          <a:xfrm>
            <a:off x="252374" y="1957017"/>
            <a:ext cx="2792001" cy="45760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78297F3F-63ED-4C74-A5B4-538CC7EC6783}"/>
              </a:ext>
            </a:extLst>
          </p:cNvPr>
          <p:cNvSpPr/>
          <p:nvPr/>
        </p:nvSpPr>
        <p:spPr>
          <a:xfrm>
            <a:off x="252375" y="2458627"/>
            <a:ext cx="2792000" cy="50379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41" name="Rectangle 23">
            <a:extLst>
              <a:ext uri="{FF2B5EF4-FFF2-40B4-BE49-F238E27FC236}">
                <a16:creationId xmlns:a16="http://schemas.microsoft.com/office/drawing/2014/main" id="{07363FD5-B683-4458-95F8-4F1B023E65DC}"/>
              </a:ext>
            </a:extLst>
          </p:cNvPr>
          <p:cNvSpPr/>
          <p:nvPr/>
        </p:nvSpPr>
        <p:spPr>
          <a:xfrm>
            <a:off x="252511" y="3007599"/>
            <a:ext cx="2787290" cy="50331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B5760-69C0-4B6D-ACE4-5936316B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Employability Readiness Journey: interventions and intended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73245-A87D-4D35-9ECD-E6626467C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444D563-F0C0-44D6-99D8-539BB2F6BE23}"/>
              </a:ext>
            </a:extLst>
          </p:cNvPr>
          <p:cNvGrpSpPr/>
          <p:nvPr/>
        </p:nvGrpSpPr>
        <p:grpSpPr>
          <a:xfrm>
            <a:off x="3125900" y="1158201"/>
            <a:ext cx="2892050" cy="3349492"/>
            <a:chOff x="3125900" y="955496"/>
            <a:chExt cx="2892050" cy="353059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2BDB83-59DA-4AB8-9421-7751B40982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60600" y="2720796"/>
              <a:ext cx="353059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A1F6ED-28D8-4420-9B8A-C05FF4E849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52650" y="2720796"/>
              <a:ext cx="353059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3">
            <a:extLst>
              <a:ext uri="{FF2B5EF4-FFF2-40B4-BE49-F238E27FC236}">
                <a16:creationId xmlns:a16="http://schemas.microsoft.com/office/drawing/2014/main" id="{0121652A-40E3-476A-8F7B-CC2E2DE7D1D9}"/>
              </a:ext>
            </a:extLst>
          </p:cNvPr>
          <p:cNvSpPr/>
          <p:nvPr/>
        </p:nvSpPr>
        <p:spPr>
          <a:xfrm>
            <a:off x="231552" y="2391993"/>
            <a:ext cx="2779048" cy="587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>
                <a:solidFill>
                  <a:schemeClr val="tx1"/>
                </a:solidFill>
              </a:rPr>
              <a:t>Career fair</a:t>
            </a:r>
          </a:p>
          <a:p>
            <a:r>
              <a:rPr lang="en-US" sz="700">
                <a:solidFill>
                  <a:schemeClr val="tx1"/>
                </a:solidFill>
              </a:rPr>
              <a:t>Stands are set up and each department inform about the variety of professional opportunities, as well as employees share their own work experience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5A1D9384-89C9-49B5-B29B-6BAAEBBDF88B}"/>
              </a:ext>
            </a:extLst>
          </p:cNvPr>
          <p:cNvSpPr/>
          <p:nvPr/>
        </p:nvSpPr>
        <p:spPr>
          <a:xfrm>
            <a:off x="207013" y="2958963"/>
            <a:ext cx="2787290" cy="587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>
                <a:solidFill>
                  <a:schemeClr val="tx1"/>
                </a:solidFill>
              </a:rPr>
              <a:t>Career talk</a:t>
            </a:r>
          </a:p>
          <a:p>
            <a:r>
              <a:rPr lang="en-US" sz="700">
                <a:solidFill>
                  <a:schemeClr val="tx1"/>
                </a:solidFill>
              </a:rPr>
              <a:t>Employees talk about their occupations and how to access them including session on gender stereotypes or future of work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CEE7B082-DA5E-4A41-B28B-49025D7C400A}"/>
              </a:ext>
            </a:extLst>
          </p:cNvPr>
          <p:cNvSpPr/>
          <p:nvPr/>
        </p:nvSpPr>
        <p:spPr>
          <a:xfrm>
            <a:off x="256848" y="1158200"/>
            <a:ext cx="2792000" cy="754820"/>
          </a:xfrm>
          <a:prstGeom prst="rect">
            <a:avLst/>
          </a:prstGeom>
          <a:gradFill flip="none" rotWithShape="1">
            <a:gsLst>
              <a:gs pos="50000">
                <a:schemeClr val="accent3"/>
              </a:gs>
              <a:gs pos="100000">
                <a:srgbClr val="FFEFB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r>
              <a:rPr lang="en-US" sz="1200" b="1" dirty="0">
                <a:solidFill>
                  <a:schemeClr val="accent4"/>
                </a:solidFill>
              </a:rPr>
              <a:t>1. Expose</a:t>
            </a:r>
          </a:p>
          <a:p>
            <a:r>
              <a:rPr lang="en-US" sz="700" b="1" dirty="0">
                <a:solidFill>
                  <a:schemeClr val="tx1"/>
                </a:solidFill>
              </a:rPr>
              <a:t>Intended outcome: </a:t>
            </a:r>
            <a:r>
              <a:rPr lang="en-US" sz="700" dirty="0">
                <a:solidFill>
                  <a:schemeClr val="tx1"/>
                </a:solidFill>
              </a:rPr>
              <a:t>Allow children and youth to obtain information about the professional work environment and provide an insight into career opportunities and apprenticeships.</a:t>
            </a:r>
            <a:endParaRPr lang="en-GB" sz="700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FA19BF81-D355-412B-86E8-B86F96F6496A}"/>
              </a:ext>
            </a:extLst>
          </p:cNvPr>
          <p:cNvSpPr/>
          <p:nvPr/>
        </p:nvSpPr>
        <p:spPr>
          <a:xfrm>
            <a:off x="3205875" y="1165180"/>
            <a:ext cx="2752802" cy="747840"/>
          </a:xfrm>
          <a:prstGeom prst="rect">
            <a:avLst/>
          </a:prstGeom>
          <a:gradFill flip="none" rotWithShape="1">
            <a:gsLst>
              <a:gs pos="50000">
                <a:schemeClr val="accent3"/>
              </a:gs>
              <a:gs pos="100000">
                <a:srgbClr val="FFEFB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r>
              <a:rPr lang="en-US" sz="1200" b="1" dirty="0">
                <a:solidFill>
                  <a:schemeClr val="accent4"/>
                </a:solidFill>
              </a:rPr>
              <a:t>2. Explore</a:t>
            </a:r>
          </a:p>
          <a:p>
            <a:r>
              <a:rPr lang="en-US" sz="700" b="1" dirty="0">
                <a:solidFill>
                  <a:schemeClr val="tx1"/>
                </a:solidFill>
              </a:rPr>
              <a:t>Intended outcome: </a:t>
            </a:r>
            <a:r>
              <a:rPr lang="en-US" sz="700" dirty="0">
                <a:solidFill>
                  <a:schemeClr val="tx1"/>
                </a:solidFill>
              </a:rPr>
              <a:t>Young people actively explore the world of work, think about their future plans, learn specific skills to make important decisions about the future.</a:t>
            </a: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FAF6E1B9-A278-4295-88A6-81B2CE96F05D}"/>
              </a:ext>
            </a:extLst>
          </p:cNvPr>
          <p:cNvSpPr/>
          <p:nvPr/>
        </p:nvSpPr>
        <p:spPr>
          <a:xfrm>
            <a:off x="6076612" y="1167625"/>
            <a:ext cx="2760153" cy="736511"/>
          </a:xfrm>
          <a:prstGeom prst="rect">
            <a:avLst/>
          </a:prstGeom>
          <a:gradFill flip="none" rotWithShape="1">
            <a:gsLst>
              <a:gs pos="50000">
                <a:schemeClr val="accent3"/>
              </a:gs>
              <a:gs pos="100000">
                <a:srgbClr val="FFEFB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r>
              <a:rPr lang="en-US" sz="1200" b="1" dirty="0">
                <a:solidFill>
                  <a:schemeClr val="accent4"/>
                </a:solidFill>
              </a:rPr>
              <a:t>3. Practice</a:t>
            </a:r>
          </a:p>
          <a:p>
            <a:r>
              <a:rPr lang="en-US" sz="700" b="1" dirty="0">
                <a:solidFill>
                  <a:schemeClr val="tx1"/>
                </a:solidFill>
              </a:rPr>
              <a:t>Intended outcome: </a:t>
            </a:r>
            <a:r>
              <a:rPr lang="en-US" sz="700" dirty="0">
                <a:solidFill>
                  <a:schemeClr val="tx1"/>
                </a:solidFill>
              </a:rPr>
              <a:t>Provide youth with the opportunity to experience the working world in a real business environment and to do a job that puts into practice the employability skills they have already developed.</a:t>
            </a:r>
            <a:endParaRPr lang="en-GB" sz="700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8FDBF435-EFB5-4FAC-A15E-6F33F101C8A1}"/>
              </a:ext>
            </a:extLst>
          </p:cNvPr>
          <p:cNvSpPr/>
          <p:nvPr/>
        </p:nvSpPr>
        <p:spPr>
          <a:xfrm>
            <a:off x="6036810" y="2351403"/>
            <a:ext cx="2716349" cy="699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Apprenticeship</a:t>
            </a:r>
            <a:r>
              <a:rPr lang="en-US" sz="800" dirty="0">
                <a:solidFill>
                  <a:schemeClr val="tx1"/>
                </a:solidFill>
              </a:rPr>
              <a:t>*</a:t>
            </a:r>
          </a:p>
          <a:p>
            <a:r>
              <a:rPr lang="en-US" sz="700" dirty="0">
                <a:solidFill>
                  <a:schemeClr val="tx1"/>
                </a:solidFill>
              </a:rPr>
              <a:t>Provide temporary work experience including supervised on-the-job training, along with job-related skills training, all while earning a wage. Apprenticeship programs are full time positions within DPDHL</a:t>
            </a:r>
            <a:endParaRPr lang="es-PY" sz="7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A42B7AE9-5559-41AD-9991-78E9EB6E38FC}"/>
              </a:ext>
            </a:extLst>
          </p:cNvPr>
          <p:cNvSpPr/>
          <p:nvPr/>
        </p:nvSpPr>
        <p:spPr>
          <a:xfrm>
            <a:off x="256848" y="1056531"/>
            <a:ext cx="5690271" cy="180425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 anchorCtr="0">
            <a:spAutoFit/>
          </a:bodyPr>
          <a:lstStyle/>
          <a:p>
            <a:pPr algn="ctr"/>
            <a:r>
              <a:rPr lang="en-US" sz="700" b="1"/>
              <a:t>MANDATORY: 3 INTERVENTIONS PER YOUNG PERSON </a:t>
            </a: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531F64D2-EC6B-42A5-A2CB-A42A770E6368}"/>
              </a:ext>
            </a:extLst>
          </p:cNvPr>
          <p:cNvSpPr/>
          <p:nvPr/>
        </p:nvSpPr>
        <p:spPr>
          <a:xfrm>
            <a:off x="3205874" y="1957017"/>
            <a:ext cx="2752800" cy="45760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316B3ACC-51A3-4C76-BE6A-9213BC8A0A8B}"/>
              </a:ext>
            </a:extLst>
          </p:cNvPr>
          <p:cNvSpPr/>
          <p:nvPr/>
        </p:nvSpPr>
        <p:spPr>
          <a:xfrm>
            <a:off x="3205874" y="2458627"/>
            <a:ext cx="2752799" cy="50379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8684F008-5C37-491D-A843-7BCF50325B60}"/>
              </a:ext>
            </a:extLst>
          </p:cNvPr>
          <p:cNvSpPr/>
          <p:nvPr/>
        </p:nvSpPr>
        <p:spPr>
          <a:xfrm>
            <a:off x="3205874" y="3007599"/>
            <a:ext cx="2748155" cy="50331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800">
              <a:solidFill>
                <a:schemeClr val="tx1"/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722C2CC3-BCDB-4A2E-889D-0506A9B6B88D}"/>
              </a:ext>
            </a:extLst>
          </p:cNvPr>
          <p:cNvSpPr/>
          <p:nvPr/>
        </p:nvSpPr>
        <p:spPr>
          <a:xfrm>
            <a:off x="3205874" y="3566303"/>
            <a:ext cx="2748154" cy="50331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59315DF7-27E0-413D-8091-FEE74692FCC6}"/>
              </a:ext>
            </a:extLst>
          </p:cNvPr>
          <p:cNvSpPr/>
          <p:nvPr/>
        </p:nvSpPr>
        <p:spPr>
          <a:xfrm>
            <a:off x="3205874" y="4114103"/>
            <a:ext cx="2748154" cy="50331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38DB840D-DC88-42E9-854C-4459EB6ACDBA}"/>
              </a:ext>
            </a:extLst>
          </p:cNvPr>
          <p:cNvSpPr/>
          <p:nvPr/>
        </p:nvSpPr>
        <p:spPr>
          <a:xfrm>
            <a:off x="226912" y="1869156"/>
            <a:ext cx="2789369" cy="52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Workplace visit</a:t>
            </a:r>
          </a:p>
          <a:p>
            <a:r>
              <a:rPr lang="en-US" sz="700" dirty="0">
                <a:solidFill>
                  <a:schemeClr val="tx1"/>
                </a:solidFill>
              </a:rPr>
              <a:t>Visit of a local site or office (a few hours) to experience different places of employment where employees perform tasks, jobs and projects, including a career Q&amp;A with DPDHL employees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C15FBEB4-5A9A-4957-82CA-39327DDF3D65}"/>
              </a:ext>
            </a:extLst>
          </p:cNvPr>
          <p:cNvSpPr/>
          <p:nvPr/>
        </p:nvSpPr>
        <p:spPr>
          <a:xfrm>
            <a:off x="6036809" y="1863060"/>
            <a:ext cx="2861859" cy="522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Internship</a:t>
            </a:r>
          </a:p>
          <a:p>
            <a:r>
              <a:rPr lang="en-US" sz="700" dirty="0">
                <a:solidFill>
                  <a:schemeClr val="tx1"/>
                </a:solidFill>
              </a:rPr>
              <a:t>Short-term working experience (up to six months) that integrates theory and skills learned in the classroom with practical application and skills development in a professional setting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6D3C2E75-B3BE-487D-A2C5-5385BF9BABB1}"/>
              </a:ext>
            </a:extLst>
          </p:cNvPr>
          <p:cNvSpPr/>
          <p:nvPr/>
        </p:nvSpPr>
        <p:spPr>
          <a:xfrm>
            <a:off x="3124350" y="1893540"/>
            <a:ext cx="2752800" cy="52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Employability skills training</a:t>
            </a:r>
          </a:p>
          <a:p>
            <a:r>
              <a:rPr lang="en-US" sz="700" dirty="0">
                <a:solidFill>
                  <a:schemeClr val="tx1"/>
                </a:solidFill>
              </a:rPr>
              <a:t>Train program participants in life skills and professional skills that prepare them for their first job or start their own business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0C758AF9-D1BD-47A5-A8DE-E5B9E94C5090}"/>
              </a:ext>
            </a:extLst>
          </p:cNvPr>
          <p:cNvSpPr/>
          <p:nvPr/>
        </p:nvSpPr>
        <p:spPr>
          <a:xfrm>
            <a:off x="3124350" y="2369691"/>
            <a:ext cx="2752799" cy="582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>
                <a:solidFill>
                  <a:schemeClr val="tx1"/>
                </a:solidFill>
              </a:rPr>
              <a:t>CV writing &amp; interview skills training</a:t>
            </a:r>
          </a:p>
          <a:p>
            <a:r>
              <a:rPr lang="en-US" sz="700">
                <a:solidFill>
                  <a:schemeClr val="tx1"/>
                </a:solidFill>
              </a:rPr>
              <a:t>Help young people to create an impactful CV and learn how to prepare for an interview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6AAD9868-AB54-4711-93D1-31FAD2E72B5D}"/>
              </a:ext>
            </a:extLst>
          </p:cNvPr>
          <p:cNvSpPr/>
          <p:nvPr/>
        </p:nvSpPr>
        <p:spPr>
          <a:xfrm>
            <a:off x="3124350" y="2931677"/>
            <a:ext cx="2748155" cy="58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Logistics-related training</a:t>
            </a:r>
            <a:endParaRPr lang="en-US" sz="800" dirty="0">
              <a:solidFill>
                <a:schemeClr val="tx1"/>
              </a:solidFill>
            </a:endParaRPr>
          </a:p>
          <a:p>
            <a:r>
              <a:rPr lang="en-US" sz="700" dirty="0">
                <a:solidFill>
                  <a:schemeClr val="tx1"/>
                </a:solidFill>
              </a:rPr>
              <a:t>Train program participants about the world of logistics, including logistics-themed problem solving and teamwork activities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146506F9-6CC6-4CA7-84CB-0F9AA075BABB}"/>
              </a:ext>
            </a:extLst>
          </p:cNvPr>
          <p:cNvSpPr/>
          <p:nvPr/>
        </p:nvSpPr>
        <p:spPr>
          <a:xfrm>
            <a:off x="3124350" y="4048635"/>
            <a:ext cx="2748155" cy="554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Mentoring</a:t>
            </a:r>
          </a:p>
          <a:p>
            <a:r>
              <a:rPr lang="en-US" sz="700" dirty="0">
                <a:solidFill>
                  <a:schemeClr val="tx1"/>
                </a:solidFill>
              </a:rPr>
              <a:t>Support program participant to develop skills and attitudes needed to progress into employment, training or further education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30DCE4C1-1993-4FDA-88DA-08C6FF6E4B5E}"/>
              </a:ext>
            </a:extLst>
          </p:cNvPr>
          <p:cNvSpPr/>
          <p:nvPr/>
        </p:nvSpPr>
        <p:spPr>
          <a:xfrm>
            <a:off x="3105489" y="3473952"/>
            <a:ext cx="2912457" cy="582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r>
              <a:rPr lang="en-US" sz="800" b="1" dirty="0">
                <a:solidFill>
                  <a:schemeClr val="tx1"/>
                </a:solidFill>
              </a:rPr>
              <a:t>Job shadowing</a:t>
            </a:r>
          </a:p>
          <a:p>
            <a:r>
              <a:rPr lang="en-US" sz="700" dirty="0">
                <a:solidFill>
                  <a:schemeClr val="tx1"/>
                </a:solidFill>
              </a:rPr>
              <a:t>On-the-job training (up to one week) that allows them to observe an employee performing a job role, incl. the opportunity to ask questions throughout the day or at the end of the experience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BE26EA96-DA8F-4867-B184-22C044FD7C75}"/>
              </a:ext>
            </a:extLst>
          </p:cNvPr>
          <p:cNvSpPr/>
          <p:nvPr/>
        </p:nvSpPr>
        <p:spPr>
          <a:xfrm>
            <a:off x="6076613" y="1067010"/>
            <a:ext cx="2760153" cy="180425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 anchorCtr="0">
            <a:spAutoFit/>
          </a:bodyPr>
          <a:lstStyle/>
          <a:p>
            <a:pPr algn="ctr"/>
            <a:r>
              <a:rPr lang="en-US" sz="700" b="1"/>
              <a:t>OPTIONAL</a:t>
            </a: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8C237272-7EC0-4167-A4F7-01C129D02050}"/>
              </a:ext>
            </a:extLst>
          </p:cNvPr>
          <p:cNvSpPr/>
          <p:nvPr/>
        </p:nvSpPr>
        <p:spPr>
          <a:xfrm>
            <a:off x="146989" y="4440873"/>
            <a:ext cx="1913459" cy="26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08000" rIns="162000" bIns="108000" rtlCol="0" anchor="t"/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de-DE" sz="700" dirty="0">
                <a:solidFill>
                  <a:schemeClr val="tx1"/>
                </a:solidFill>
              </a:rPr>
              <a:t>* e.g. My 1st Job program, Americas</a:t>
            </a:r>
          </a:p>
        </p:txBody>
      </p:sp>
      <p:sp>
        <p:nvSpPr>
          <p:cNvPr id="38" name="Fußzeilenplatzhalter 2">
            <a:extLst>
              <a:ext uri="{FF2B5EF4-FFF2-40B4-BE49-F238E27FC236}">
                <a16:creationId xmlns:a16="http://schemas.microsoft.com/office/drawing/2014/main" id="{AB900914-CC94-42AC-A633-EB389FEF3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999" y="4803982"/>
            <a:ext cx="8117532" cy="138499"/>
          </a:xfrm>
        </p:spPr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4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755933C-5B25-3CD2-2F85-926634D248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713" b="7713"/>
          <a:stretch/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D6E273A-E09E-1409-FBD0-1C4827DE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</a:t>
            </a:r>
            <a:r>
              <a:rPr lang="en-US" dirty="0" err="1"/>
              <a:t>GoTeach</a:t>
            </a:r>
            <a:r>
              <a:rPr lang="en-US" dirty="0"/>
              <a:t> Framework: How to reach the minimum requirements for </a:t>
            </a:r>
            <a:r>
              <a:rPr lang="en-US" dirty="0" err="1"/>
              <a:t>GoTeach</a:t>
            </a:r>
            <a:r>
              <a:rPr lang="en-US" dirty="0"/>
              <a:t>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FCB77-24E5-BFFE-DB9A-5C990A660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7764" y="4813900"/>
            <a:ext cx="378469" cy="138499"/>
          </a:xfrm>
        </p:spPr>
        <p:txBody>
          <a:bodyPr/>
          <a:lstStyle/>
          <a:p>
            <a:fld id="{C2245BC1-4D7B-4ED3-8F01-840FA35126C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269E8B6-0AAC-ABD7-DBFA-561BBBB0D03E}"/>
              </a:ext>
            </a:extLst>
          </p:cNvPr>
          <p:cNvSpPr txBox="1">
            <a:spLocks/>
          </p:cNvSpPr>
          <p:nvPr/>
        </p:nvSpPr>
        <p:spPr bwMode="gray">
          <a:xfrm>
            <a:off x="323999" y="1198370"/>
            <a:ext cx="4176000" cy="321139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108000" tIns="72000" rIns="108000" bIns="72000" anchor="t"/>
          <a:lstStyle/>
          <a:p>
            <a:pPr>
              <a:spcAft>
                <a:spcPts val="375"/>
              </a:spcAft>
              <a:defRPr/>
            </a:pPr>
            <a:r>
              <a:rPr lang="en-US" sz="1000" b="1">
                <a:solidFill>
                  <a:srgbClr val="000000"/>
                </a:solidFill>
              </a:rPr>
              <a:t>What is in scope ...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33B3611E-BCD7-841C-7A09-CC644BAEE80C}"/>
              </a:ext>
            </a:extLst>
          </p:cNvPr>
          <p:cNvSpPr txBox="1">
            <a:spLocks/>
          </p:cNvSpPr>
          <p:nvPr/>
        </p:nvSpPr>
        <p:spPr bwMode="gray">
          <a:xfrm>
            <a:off x="4661999" y="1198371"/>
            <a:ext cx="4158000" cy="3211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108000" tIns="72000" rIns="108000" bIns="72000" anchor="t">
            <a:noAutofit/>
          </a:bodyPr>
          <a:lstStyle/>
          <a:p>
            <a:pPr>
              <a:spcAft>
                <a:spcPts val="375"/>
              </a:spcAft>
              <a:defRPr/>
            </a:pPr>
            <a:r>
              <a:rPr lang="en-US" sz="1000" b="1">
                <a:solidFill>
                  <a:srgbClr val="000000"/>
                </a:solidFill>
              </a:rPr>
              <a:t>What is out of scope ...</a:t>
            </a:r>
          </a:p>
        </p:txBody>
      </p:sp>
      <p:cxnSp>
        <p:nvCxnSpPr>
          <p:cNvPr id="41" name="Gerade Verbindung 11">
            <a:extLst>
              <a:ext uri="{FF2B5EF4-FFF2-40B4-BE49-F238E27FC236}">
                <a16:creationId xmlns:a16="http://schemas.microsoft.com/office/drawing/2014/main" id="{898DC64E-AEFA-E84F-7D09-9E9582A190BC}"/>
              </a:ext>
            </a:extLst>
          </p:cNvPr>
          <p:cNvCxnSpPr/>
          <p:nvPr/>
        </p:nvCxnSpPr>
        <p:spPr bwMode="gray">
          <a:xfrm flipV="1">
            <a:off x="395999" y="2227700"/>
            <a:ext cx="4032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1">
            <a:extLst>
              <a:ext uri="{FF2B5EF4-FFF2-40B4-BE49-F238E27FC236}">
                <a16:creationId xmlns:a16="http://schemas.microsoft.com/office/drawing/2014/main" id="{E93B725D-CB30-D750-5440-1584957CAB7E}"/>
              </a:ext>
            </a:extLst>
          </p:cNvPr>
          <p:cNvCxnSpPr/>
          <p:nvPr/>
        </p:nvCxnSpPr>
        <p:spPr bwMode="gray">
          <a:xfrm flipV="1">
            <a:off x="395999" y="2937909"/>
            <a:ext cx="4032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1">
            <a:extLst>
              <a:ext uri="{FF2B5EF4-FFF2-40B4-BE49-F238E27FC236}">
                <a16:creationId xmlns:a16="http://schemas.microsoft.com/office/drawing/2014/main" id="{A7BC5CB5-DE91-23E5-1123-E7475B444E3C}"/>
              </a:ext>
            </a:extLst>
          </p:cNvPr>
          <p:cNvCxnSpPr>
            <a:cxnSpLocks/>
          </p:cNvCxnSpPr>
          <p:nvPr/>
        </p:nvCxnSpPr>
        <p:spPr bwMode="gray">
          <a:xfrm>
            <a:off x="395999" y="3648118"/>
            <a:ext cx="4032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11">
            <a:extLst>
              <a:ext uri="{FF2B5EF4-FFF2-40B4-BE49-F238E27FC236}">
                <a16:creationId xmlns:a16="http://schemas.microsoft.com/office/drawing/2014/main" id="{EC4D77EC-313D-0EAE-439E-976CCC6C5D7B}"/>
              </a:ext>
            </a:extLst>
          </p:cNvPr>
          <p:cNvCxnSpPr>
            <a:cxnSpLocks/>
          </p:cNvCxnSpPr>
          <p:nvPr/>
        </p:nvCxnSpPr>
        <p:spPr>
          <a:xfrm>
            <a:off x="4724999" y="1540355"/>
            <a:ext cx="403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11">
            <a:extLst>
              <a:ext uri="{FF2B5EF4-FFF2-40B4-BE49-F238E27FC236}">
                <a16:creationId xmlns:a16="http://schemas.microsoft.com/office/drawing/2014/main" id="{D1147243-9EC2-6F53-E4D4-A864FB5553E7}"/>
              </a:ext>
            </a:extLst>
          </p:cNvPr>
          <p:cNvCxnSpPr/>
          <p:nvPr/>
        </p:nvCxnSpPr>
        <p:spPr bwMode="gray">
          <a:xfrm flipV="1">
            <a:off x="4724999" y="2228463"/>
            <a:ext cx="4032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11">
            <a:extLst>
              <a:ext uri="{FF2B5EF4-FFF2-40B4-BE49-F238E27FC236}">
                <a16:creationId xmlns:a16="http://schemas.microsoft.com/office/drawing/2014/main" id="{0EA20DC1-FB61-19E5-E212-E68518938496}"/>
              </a:ext>
            </a:extLst>
          </p:cNvPr>
          <p:cNvCxnSpPr/>
          <p:nvPr/>
        </p:nvCxnSpPr>
        <p:spPr bwMode="gray">
          <a:xfrm flipV="1">
            <a:off x="4724999" y="2939435"/>
            <a:ext cx="4032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11">
            <a:extLst>
              <a:ext uri="{FF2B5EF4-FFF2-40B4-BE49-F238E27FC236}">
                <a16:creationId xmlns:a16="http://schemas.microsoft.com/office/drawing/2014/main" id="{63CCDE0C-A3DC-E13C-2702-1A99DF0CD961}"/>
              </a:ext>
            </a:extLst>
          </p:cNvPr>
          <p:cNvCxnSpPr>
            <a:cxnSpLocks/>
          </p:cNvCxnSpPr>
          <p:nvPr/>
        </p:nvCxnSpPr>
        <p:spPr bwMode="gray">
          <a:xfrm>
            <a:off x="4724999" y="3650407"/>
            <a:ext cx="4032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1">
            <a:extLst>
              <a:ext uri="{FF2B5EF4-FFF2-40B4-BE49-F238E27FC236}">
                <a16:creationId xmlns:a16="http://schemas.microsoft.com/office/drawing/2014/main" id="{0CDF12DA-6763-194A-AA2B-5BA29E841AA4}"/>
              </a:ext>
            </a:extLst>
          </p:cNvPr>
          <p:cNvCxnSpPr>
            <a:cxnSpLocks/>
          </p:cNvCxnSpPr>
          <p:nvPr/>
        </p:nvCxnSpPr>
        <p:spPr>
          <a:xfrm>
            <a:off x="395999" y="1540355"/>
            <a:ext cx="403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A2833269-6009-4CFE-8C3F-97D09D86D01B}"/>
              </a:ext>
            </a:extLst>
          </p:cNvPr>
          <p:cNvSpPr txBox="1">
            <a:spLocks/>
          </p:cNvSpPr>
          <p:nvPr/>
        </p:nvSpPr>
        <p:spPr>
          <a:xfrm>
            <a:off x="418532" y="1592847"/>
            <a:ext cx="3919466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 interventions conducted during a multi-day camp activity</a:t>
            </a:r>
            <a:endParaRPr lang="en-US" sz="675"/>
          </a:p>
          <a:p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4F5CB107-52D3-45A2-A723-FF53E6655946}"/>
              </a:ext>
            </a:extLst>
          </p:cNvPr>
          <p:cNvSpPr txBox="1">
            <a:spLocks/>
          </p:cNvSpPr>
          <p:nvPr/>
        </p:nvSpPr>
        <p:spPr>
          <a:xfrm>
            <a:off x="4724999" y="1607925"/>
            <a:ext cx="3479551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 interventions conducted during a one-day activity </a:t>
            </a:r>
            <a:endParaRPr lang="en-US" sz="400"/>
          </a:p>
          <a:p>
            <a:pPr lvl="1"/>
            <a:endParaRPr lang="en-US" sz="675"/>
          </a:p>
          <a:p>
            <a:endParaRPr lang="en-US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7BC02B3-A0E0-489F-B297-C86E2FDF5355}"/>
              </a:ext>
            </a:extLst>
          </p:cNvPr>
          <p:cNvSpPr txBox="1">
            <a:spLocks/>
          </p:cNvSpPr>
          <p:nvPr/>
        </p:nvSpPr>
        <p:spPr>
          <a:xfrm>
            <a:off x="418532" y="2992607"/>
            <a:ext cx="3802233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latin typeface="Calibri" panose="020F0502020204030204" pitchFamily="34" charset="0"/>
              </a:rPr>
              <a:t>Activities could be either virtual, face-to-face or blended (no need to be delivered in person only)</a:t>
            </a:r>
            <a:endParaRPr lang="en-US" sz="400"/>
          </a:p>
          <a:p>
            <a:pPr lvl="1"/>
            <a:endParaRPr lang="en-US" sz="675"/>
          </a:p>
          <a:p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C1B14A6-9AA6-493E-BE2C-3EA89FDAC4DB}"/>
              </a:ext>
            </a:extLst>
          </p:cNvPr>
          <p:cNvSpPr txBox="1">
            <a:spLocks/>
          </p:cNvSpPr>
          <p:nvPr/>
        </p:nvSpPr>
        <p:spPr>
          <a:xfrm>
            <a:off x="4724999" y="2172944"/>
            <a:ext cx="4095000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latin typeface="Calibri" panose="020F0502020204030204" pitchFamily="34" charset="0"/>
              </a:rPr>
              <a:t>All activities that are not listed under 1. Expose or 2. Explore do not count for fulfilling the minimum requirements but can be conducted additionally, e.g. all hands-on activities, like renovations, fundraising, sports, road safety workshops, talent shows</a:t>
            </a:r>
            <a:endParaRPr lang="en-US" sz="400"/>
          </a:p>
          <a:p>
            <a:pPr lvl="1"/>
            <a:endParaRPr lang="en-US" sz="675"/>
          </a:p>
          <a:p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90F696C-7F0C-42A5-956F-49C87E8EC4B3}"/>
              </a:ext>
            </a:extLst>
          </p:cNvPr>
          <p:cNvSpPr txBox="1">
            <a:spLocks/>
          </p:cNvSpPr>
          <p:nvPr/>
        </p:nvSpPr>
        <p:spPr>
          <a:xfrm>
            <a:off x="418532" y="2282399"/>
            <a:ext cx="3802233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latin typeface="Calibri" panose="020F0502020204030204" pitchFamily="34" charset="0"/>
              </a:rPr>
              <a:t>Picking up three activities from area 1. Expose and/or 2. Explore, ideally different formats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D766EE5A-EADC-4F27-8FB4-EC518B7F36C4}"/>
              </a:ext>
            </a:extLst>
          </p:cNvPr>
          <p:cNvSpPr txBox="1">
            <a:spLocks/>
          </p:cNvSpPr>
          <p:nvPr/>
        </p:nvSpPr>
        <p:spPr>
          <a:xfrm>
            <a:off x="4724999" y="2965163"/>
            <a:ext cx="4095000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latin typeface="Calibri" panose="020F0502020204030204" pitchFamily="34" charset="0"/>
              </a:rPr>
              <a:t>Activities for other target groups, e.g. Fellows, alumni of TFALL partners, staff of SOS or TFALL do not count for fulfilling the minimum requirements but can be conducted additionally</a:t>
            </a:r>
            <a:endParaRPr lang="en-US" sz="675"/>
          </a:p>
          <a:p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A8A4ECF-503F-48DE-8163-BBFE0D5C2289}"/>
              </a:ext>
            </a:extLst>
          </p:cNvPr>
          <p:cNvSpPr txBox="1">
            <a:spLocks/>
          </p:cNvSpPr>
          <p:nvPr/>
        </p:nvSpPr>
        <p:spPr>
          <a:xfrm>
            <a:off x="4724999" y="3660417"/>
            <a:ext cx="4095000" cy="5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72000" rIns="108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4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050">
                <a:latin typeface="Calibri" panose="020F0502020204030204" pitchFamily="34" charset="0"/>
              </a:rPr>
              <a:t>Activities that are conducted by external organizations and not by DHL volunteers (e.g. entrepreneurship training)</a:t>
            </a:r>
            <a:endParaRPr lang="en-US" sz="675"/>
          </a:p>
          <a:p>
            <a:endParaRPr lang="en-US"/>
          </a:p>
        </p:txBody>
      </p:sp>
      <p:sp>
        <p:nvSpPr>
          <p:cNvPr id="22" name="Fußzeilenplatzhalter 2">
            <a:extLst>
              <a:ext uri="{FF2B5EF4-FFF2-40B4-BE49-F238E27FC236}">
                <a16:creationId xmlns:a16="http://schemas.microsoft.com/office/drawing/2014/main" id="{F63BA0A0-3EFA-464A-984B-8248C2E5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999" y="4803982"/>
            <a:ext cx="8117532" cy="138499"/>
          </a:xfrm>
        </p:spPr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9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5760-69C0-4B6D-ACE4-5936316B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the new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73245-A87D-4D35-9ECD-E6626467C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" name="Fußzeilenplatzhalter 2">
            <a:extLst>
              <a:ext uri="{FF2B5EF4-FFF2-40B4-BE49-F238E27FC236}">
                <a16:creationId xmlns:a16="http://schemas.microsoft.com/office/drawing/2014/main" id="{AB900914-CC94-42AC-A633-EB389FEF3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999" y="4803982"/>
            <a:ext cx="8117532" cy="138499"/>
          </a:xfrm>
        </p:spPr>
        <p:txBody>
          <a:bodyPr/>
          <a:lstStyle/>
          <a:p>
            <a:r>
              <a:rPr lang="en-US" dirty="0"/>
              <a:t>Activity Planning &amp; Framework 2023 | </a:t>
            </a:r>
            <a:r>
              <a:rPr lang="en-US" dirty="0" err="1"/>
              <a:t>GoTeach</a:t>
            </a:r>
            <a:endParaRPr lang="en-US" dirty="0"/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6F9CC027-F55A-4E67-A7F7-0A268347AB6D}"/>
              </a:ext>
            </a:extLst>
          </p:cNvPr>
          <p:cNvSpPr/>
          <p:nvPr/>
        </p:nvSpPr>
        <p:spPr>
          <a:xfrm>
            <a:off x="323999" y="1055139"/>
            <a:ext cx="2786460" cy="12608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SOS and TFA (staff):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PPT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Video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Infographic: visual checklist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Posters (to disseminate to youths)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2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Delivery" panose="020B060402020202020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1964B50A-5AE3-403C-A7CC-99D7E1820163}"/>
              </a:ext>
            </a:extLst>
          </p:cNvPr>
          <p:cNvSpPr/>
          <p:nvPr/>
        </p:nvSpPr>
        <p:spPr>
          <a:xfrm>
            <a:off x="3247079" y="1049324"/>
            <a:ext cx="2786460" cy="1260841"/>
          </a:xfrm>
          <a:prstGeom prst="rect">
            <a:avLst/>
          </a:prstGeom>
          <a:solidFill>
            <a:srgbClr val="1A9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Youths/students: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Posters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2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Delivery" panose="020B0604020202020204" charset="0"/>
            </a:endParaRPr>
          </a:p>
        </p:txBody>
      </p:sp>
      <p:sp>
        <p:nvSpPr>
          <p:cNvPr id="49" name="Rectangle 9">
            <a:extLst>
              <a:ext uri="{FF2B5EF4-FFF2-40B4-BE49-F238E27FC236}">
                <a16:creationId xmlns:a16="http://schemas.microsoft.com/office/drawing/2014/main" id="{883C7FDC-1664-40AB-9428-0C1F84EA7208}"/>
              </a:ext>
            </a:extLst>
          </p:cNvPr>
          <p:cNvSpPr/>
          <p:nvPr/>
        </p:nvSpPr>
        <p:spPr>
          <a:xfrm>
            <a:off x="6170159" y="1049323"/>
            <a:ext cx="2786460" cy="12608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Youth Ambassadors: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Cheat sheet of new framework (same as the infographic)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2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Delivery" panose="020B0604020202020204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42A897F5-D530-4869-B172-D742ACB0EC74}"/>
              </a:ext>
            </a:extLst>
          </p:cNvPr>
          <p:cNvSpPr/>
          <p:nvPr/>
        </p:nvSpPr>
        <p:spPr>
          <a:xfrm>
            <a:off x="323999" y="2499141"/>
            <a:ext cx="2786460" cy="12608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DHL GoTeach teams: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PPT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Video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Infographic (visual checklist)</a:t>
            </a: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DBC83985-99F0-481A-8D94-22146EC5861A}"/>
              </a:ext>
            </a:extLst>
          </p:cNvPr>
          <p:cNvSpPr/>
          <p:nvPr/>
        </p:nvSpPr>
        <p:spPr>
          <a:xfrm>
            <a:off x="3247079" y="2493325"/>
            <a:ext cx="2786460" cy="1260840"/>
          </a:xfrm>
          <a:prstGeom prst="rect">
            <a:avLst/>
          </a:prstGeom>
          <a:solidFill>
            <a:srgbClr val="FF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DHL volunteers: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PPT 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Video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Infographic (visual checklist)</a:t>
            </a:r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D21F1833-F73C-486D-B936-334B319BB58F}"/>
              </a:ext>
            </a:extLst>
          </p:cNvPr>
          <p:cNvSpPr/>
          <p:nvPr/>
        </p:nvSpPr>
        <p:spPr>
          <a:xfrm>
            <a:off x="6170159" y="2493325"/>
            <a:ext cx="2786460" cy="12608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DPDHL SMTs: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PPT 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Delivery" panose="020B060402020202020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85137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LqbiR8cJA35bQcc4kusQ"/>
</p:tagLst>
</file>

<file path=ppt/theme/theme1.xml><?xml version="1.0" encoding="utf-8"?>
<a:theme xmlns:a="http://schemas.openxmlformats.org/drawingml/2006/main" name="DPDHL_Group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36000" rIns="72000" bIns="36000" rtlCol="0" anchor="t">
        <a:spAutoFit/>
      </a:bodyPr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PDHL_Group.potx" id="{1689C12F-3E71-49DD-84BF-F3124B06B118}" vid="{5F5CA097-48F3-442B-A60F-13AD720E4B4C}"/>
    </a:ext>
  </a:extLst>
</a:theme>
</file>

<file path=ppt/theme/theme2.xml><?xml version="1.0" encoding="utf-8"?>
<a:theme xmlns:a="http://schemas.openxmlformats.org/drawingml/2006/main" name="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36000" rIns="72000" bIns="36000" rtlCol="0" anchor="t">
        <a:spAutoFit/>
      </a:bodyPr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2020 DeCS BRM" id="{FF043D01-0F2D-4F31-96E5-6867A00C03FD}" vid="{C942DF2F-E18A-4AFD-9968-59EDE980A667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1ac013-333c-46b6-b752-3ede1afa882d" xsi:nil="true"/>
    <lcf76f155ced4ddcb4097134ff3c332f xmlns="d5e6290c-b9ce-4bbd-8f8f-ed2ff21c62b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6B4490A89A64884417C3F747BD5B3" ma:contentTypeVersion="15" ma:contentTypeDescription="Create a new document." ma:contentTypeScope="" ma:versionID="ed3d1df245baf97e0159e3539b29e1d9">
  <xsd:schema xmlns:xsd="http://www.w3.org/2001/XMLSchema" xmlns:xs="http://www.w3.org/2001/XMLSchema" xmlns:p="http://schemas.microsoft.com/office/2006/metadata/properties" xmlns:ns2="d5e6290c-b9ce-4bbd-8f8f-ed2ff21c62bb" xmlns:ns3="b71ac013-333c-46b6-b752-3ede1afa882d" targetNamespace="http://schemas.microsoft.com/office/2006/metadata/properties" ma:root="true" ma:fieldsID="db7f69f033dee1668214c38bfabd26c5" ns2:_="" ns3:_="">
    <xsd:import namespace="d5e6290c-b9ce-4bbd-8f8f-ed2ff21c62bb"/>
    <xsd:import namespace="b71ac013-333c-46b6-b752-3ede1afa88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6290c-b9ce-4bbd-8f8f-ed2ff21c6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b9e2a73-f419-4c44-99f5-cd310bbfdd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ac013-333c-46b6-b752-3ede1afa88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205d8e4-de03-492a-aa73-a67528c06e27}" ma:internalName="TaxCatchAll" ma:showField="CatchAllData" ma:web="b71ac013-333c-46b6-b752-3ede1afa88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F35390-642C-4240-B658-B2B82C104CF8}">
  <ds:schemaRefs>
    <ds:schemaRef ds:uri="29437e33-b608-46fc-8724-28b79a987159"/>
    <ds:schemaRef ds:uri="45842810-97e5-4717-a452-62dd49d9c5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71ac013-333c-46b6-b752-3ede1afa882d"/>
    <ds:schemaRef ds:uri="d5e6290c-b9ce-4bbd-8f8f-ed2ff21c62bb"/>
  </ds:schemaRefs>
</ds:datastoreItem>
</file>

<file path=customXml/itemProps2.xml><?xml version="1.0" encoding="utf-8"?>
<ds:datastoreItem xmlns:ds="http://schemas.openxmlformats.org/officeDocument/2006/customXml" ds:itemID="{19EFDADB-BED8-4C20-825C-D1FF865AC4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CF705-8215-4100-94E1-AF82C65B01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e6290c-b9ce-4bbd-8f8f-ed2ff21c62bb"/>
    <ds:schemaRef ds:uri="b71ac013-333c-46b6-b752-3ede1afa88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DPDHL_Group</Template>
  <TotalTime>0</TotalTime>
  <Words>1224</Words>
  <Application>Microsoft Office PowerPoint</Application>
  <PresentationFormat>On-screen Show (16:9)</PresentationFormat>
  <Paragraphs>161</Paragraphs>
  <Slides>12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Delivery Cd Light</vt:lpstr>
      <vt:lpstr>Delivery Cd Black</vt:lpstr>
      <vt:lpstr>Calibri</vt:lpstr>
      <vt:lpstr>Symbol</vt:lpstr>
      <vt:lpstr>Arial</vt:lpstr>
      <vt:lpstr>Delivery</vt:lpstr>
      <vt:lpstr>Delivery Bold</vt:lpstr>
      <vt:lpstr>DPDHL_Group</vt:lpstr>
      <vt:lpstr>DHL</vt:lpstr>
      <vt:lpstr>think-cell Folie</vt:lpstr>
      <vt:lpstr>GoTeach Framework 2023</vt:lpstr>
      <vt:lpstr>GOTEACH: WHAT WE DO</vt:lpstr>
      <vt:lpstr>2023 strategic GoTeach targets</vt:lpstr>
      <vt:lpstr>Why should students engage with DHL and workplaces?</vt:lpstr>
      <vt:lpstr>In 2023, the focus is on implementing 3 interventions for the same group of participants for creating more impact and better employment outcomes for youth</vt:lpstr>
      <vt:lpstr>The GoTeach pool of interventions is clustered in 3 areas</vt:lpstr>
      <vt:lpstr>Employability Readiness Journey: interventions and intended outcomes</vt:lpstr>
      <vt:lpstr>2023 GoTeach Framework: How to reach the minimum requirements for GoTeach?</vt:lpstr>
      <vt:lpstr>Communicating the new framework</vt:lpstr>
      <vt:lpstr>Communicating the new framework</vt:lpstr>
      <vt:lpstr>Questions?</vt:lpstr>
      <vt:lpstr>Thank you</vt:lpstr>
    </vt:vector>
  </TitlesOfParts>
  <Manager/>
  <Company>DPDHL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DPDHL Group Layout and Image Library</dc:title>
  <dc:subject/>
  <dc:creator>Annette Wollmann (DPDHL DE)</dc:creator>
  <cp:keywords/>
  <dc:description/>
  <cp:lastModifiedBy>Linda Rasamoeliniaina (DHL MG)</cp:lastModifiedBy>
  <cp:revision>19</cp:revision>
  <cp:lastPrinted>2022-10-27T06:27:07Z</cp:lastPrinted>
  <dcterms:created xsi:type="dcterms:W3CDTF">2020-04-27T16:41:07Z</dcterms:created>
  <dcterms:modified xsi:type="dcterms:W3CDTF">2023-03-20T05:56:43Z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0x010100A0E6B4490A89A64884417C3F747BD5B3</vt:lpwstr>
  </property>
  <property fmtid="{D5CDD505-2E9C-101B-9397-08002B2CF9AE}" pid="3" name="MediaServiceImageTags">
    <vt:lpwstr/>
  </property>
  <property fmtid="{D5CDD505-2E9C-101B-9397-08002B2CF9AE}" pid="4" name="MSIP_Label_736915f3-2f02-4945-8997-f2963298db46_Enabled">
    <vt:lpwstr>true</vt:lpwstr>
  </property>
  <property fmtid="{D5CDD505-2E9C-101B-9397-08002B2CF9AE}" pid="5" name="MSIP_Label_736915f3-2f02-4945-8997-f2963298db46_SetDate">
    <vt:lpwstr>2023-03-20T05:56:43Z</vt:lpwstr>
  </property>
  <property fmtid="{D5CDD505-2E9C-101B-9397-08002B2CF9AE}" pid="6" name="MSIP_Label_736915f3-2f02-4945-8997-f2963298db46_Method">
    <vt:lpwstr>Standard</vt:lpwstr>
  </property>
  <property fmtid="{D5CDD505-2E9C-101B-9397-08002B2CF9AE}" pid="7" name="MSIP_Label_736915f3-2f02-4945-8997-f2963298db46_Name">
    <vt:lpwstr>Internal</vt:lpwstr>
  </property>
  <property fmtid="{D5CDD505-2E9C-101B-9397-08002B2CF9AE}" pid="8" name="MSIP_Label_736915f3-2f02-4945-8997-f2963298db46_SiteId">
    <vt:lpwstr>cd99fef8-1cd3-4a2a-9bdf-15531181d65e</vt:lpwstr>
  </property>
  <property fmtid="{D5CDD505-2E9C-101B-9397-08002B2CF9AE}" pid="9" name="MSIP_Label_736915f3-2f02-4945-8997-f2963298db46_ActionId">
    <vt:lpwstr>67ca53ad-63a1-42e3-84e6-fc436b336dde</vt:lpwstr>
  </property>
  <property fmtid="{D5CDD505-2E9C-101B-9397-08002B2CF9AE}" pid="10" name="MSIP_Label_736915f3-2f02-4945-8997-f2963298db46_ContentBits">
    <vt:lpwstr>1</vt:lpwstr>
  </property>
</Properties>
</file>