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368" r:id="rId3"/>
    <p:sldId id="382" r:id="rId4"/>
    <p:sldId id="416" r:id="rId5"/>
    <p:sldId id="427" r:id="rId6"/>
    <p:sldId id="422" r:id="rId7"/>
    <p:sldId id="400" r:id="rId8"/>
    <p:sldId id="404" r:id="rId9"/>
    <p:sldId id="402" r:id="rId10"/>
    <p:sldId id="426" r:id="rId11"/>
    <p:sldId id="409" r:id="rId12"/>
  </p:sldIdLst>
  <p:sldSz cx="9144000" cy="5143500" type="screen16x9"/>
  <p:notesSz cx="6858000" cy="9926638"/>
  <p:custDataLst>
    <p:tags r:id="rId15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4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735" userDrawn="1">
          <p15:clr>
            <a:srgbClr val="A4A3A4"/>
          </p15:clr>
        </p15:guide>
        <p15:guide id="4" orient="horz" pos="2949" userDrawn="1">
          <p15:clr>
            <a:srgbClr val="A4A3A4"/>
          </p15:clr>
        </p15:guide>
        <p15:guide id="5" orient="horz" pos="238" userDrawn="1">
          <p15:clr>
            <a:srgbClr val="A4A3A4"/>
          </p15:clr>
        </p15:guide>
        <p15:guide id="6" pos="2832" userDrawn="1">
          <p15:clr>
            <a:srgbClr val="A4A3A4"/>
          </p15:clr>
        </p15:guide>
        <p15:guide id="7" pos="2933" userDrawn="1">
          <p15:clr>
            <a:srgbClr val="A4A3A4"/>
          </p15:clr>
        </p15:guide>
        <p15:guide id="8" pos="2023" userDrawn="1">
          <p15:clr>
            <a:srgbClr val="A4A3A4"/>
          </p15:clr>
        </p15:guide>
        <p15:guide id="9" pos="1917" userDrawn="1">
          <p15:clr>
            <a:srgbClr val="A4A3A4"/>
          </p15:clr>
        </p15:guide>
        <p15:guide id="10" pos="3737" userDrawn="1">
          <p15:clr>
            <a:srgbClr val="A4A3A4"/>
          </p15:clr>
        </p15:guide>
        <p15:guide id="11" pos="38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Schmidt" initials="MS" lastIdx="3" clrIdx="0">
    <p:extLst>
      <p:ext uri="{19B8F6BF-5375-455C-9EA6-DF929625EA0E}">
        <p15:presenceInfo xmlns:p15="http://schemas.microsoft.com/office/powerpoint/2012/main" userId="S::maike.schmidt@strategy-compass.com::b4eb969c-01b2-4915-aef7-794a5e1eccdc" providerId="AD"/>
      </p:ext>
    </p:extLst>
  </p:cmAuthor>
  <p:cmAuthor id="2" name="Candice Yeh (DHL TW)" initials="CY(T" lastIdx="11" clrIdx="1">
    <p:extLst>
      <p:ext uri="{19B8F6BF-5375-455C-9EA6-DF929625EA0E}">
        <p15:presenceInfo xmlns:p15="http://schemas.microsoft.com/office/powerpoint/2012/main" userId="S-1-5-21-1715567821-1326574676-725345543-1674148" providerId="AD"/>
      </p:ext>
    </p:extLst>
  </p:cmAuthor>
  <p:cmAuthor id="3" name="Thomas Ng (DPDHL SG)" initials="TN(S" lastIdx="2" clrIdx="2">
    <p:extLst>
      <p:ext uri="{19B8F6BF-5375-455C-9EA6-DF929625EA0E}">
        <p15:presenceInfo xmlns:p15="http://schemas.microsoft.com/office/powerpoint/2012/main" userId="S::Thomas.Ng@dhl.com::c14d89b0-2773-4f6e-8934-9acc7518f7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40511"/>
    <a:srgbClr val="1A9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9810C2D-2C2F-4581-8AFF-CD78C2D722A2}">
  <a:tblStyle styleId="{09810C2D-2C2F-4581-8AFF-CD78C2D722A2}" styleName="DHL Table No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/>
          </a:solidFill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/>
      <a:tcStyle>
        <a:tcBdr/>
      </a:tcStyle>
    </a:lastCol>
    <a:firstCol>
      <a:tcStyle>
        <a:tcBdr/>
        <a:fill>
          <a:noFill/>
        </a:fill>
      </a:tcStyle>
    </a:firstCol>
    <a:lastRow>
      <a:tcStyle>
        <a:tcBdr/>
        <a:fill>
          <a:noFill/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6C8A55F-5544-428C-9B86-97CFDF07063B}" styleName="DHL Table White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bg1">
              <a:tint val="100000"/>
            </a:schemeClr>
          </a:solidFill>
        </a:fill>
      </a:tcStyle>
    </a:band1H>
    <a:band2H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H>
    <a:band1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1V>
    <a:band2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V>
    <a:lastCol>
      <a:tcTxStyle/>
      <a:tcStyle>
        <a:tcBdr/>
      </a:tcStyle>
    </a:lastCol>
    <a:firstCol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firstCol>
    <a:lastRow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solidFill>
            <a:schemeClr val="bg1">
              <a:lumMod val="20000"/>
              <a:lumOff val="8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3" autoAdjust="0"/>
    <p:restoredTop sz="96425" autoAdjust="0"/>
  </p:normalViewPr>
  <p:slideViewPr>
    <p:cSldViewPr snapToGrid="0" showGuides="1">
      <p:cViewPr varScale="1">
        <p:scale>
          <a:sx n="113" d="100"/>
          <a:sy n="113" d="100"/>
        </p:scale>
        <p:origin x="120" y="674"/>
      </p:cViewPr>
      <p:guideLst>
        <p:guide pos="204"/>
        <p:guide pos="5556"/>
        <p:guide orient="horz" pos="735"/>
        <p:guide orient="horz" pos="2949"/>
        <p:guide orient="horz" pos="238"/>
        <p:guide pos="2832"/>
        <p:guide pos="2933"/>
        <p:guide pos="2023"/>
        <p:guide pos="1917"/>
        <p:guide pos="3737"/>
        <p:guide pos="3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1-11T18:17:53.824" idx="2">
    <p:pos x="1932" y="1939"/>
    <p:text>To be confirmed</p:text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99E0E-13A7-4CF4-8298-A76E921927B3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3755-0057-40CF-B37B-F4432F5319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64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CAE4-CBB0-454E-B6B8-0B6620C2B409}" type="datetimeFigureOut">
              <a:rPr lang="de-DE" smtClean="0"/>
              <a:t>11.01.2022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53AD6-CEF2-4FD5-AABC-FCC5FC528A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21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53AD6-CEF2-4FD5-AABC-FCC5FC528A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70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53AD6-CEF2-4FD5-AABC-FCC5FC528A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61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53AD6-CEF2-4FD5-AABC-FCC5FC528A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25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53AD6-CEF2-4FD5-AABC-FCC5FC528AD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5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06" y="4586676"/>
            <a:ext cx="1500337" cy="216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5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5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5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39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0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54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7043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6311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12010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6386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9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10593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103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9AB9521-04C2-4F9B-99FD-3E4EA5BB73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9AB9521-04C2-4F9B-99FD-3E4EA5BB7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1B313E9-1DB6-4AD4-90FD-B78C82DECC8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light color picture</a:t>
            </a: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1FD06E01-4A83-498D-AC1C-84939DF77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meta-classification">
            <a:extLst>
              <a:ext uri="{FF2B5EF4-FFF2-40B4-BE49-F238E27FC236}">
                <a16:creationId xmlns:a16="http://schemas.microsoft.com/office/drawing/2014/main" id="{5100938C-C03F-47A7-A082-E55B511B19ED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011110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2" y="2017987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2" y="519114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57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5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3" y="2758971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3" y="1260097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76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759" smtClean="0">
                <a:solidFill>
                  <a:schemeClr val="lt1"/>
                </a:solidFill>
              </a:defRPr>
            </a:lvl2pPr>
            <a:lvl3pPr>
              <a:defRPr lang="en-US" sz="759" smtClean="0">
                <a:solidFill>
                  <a:schemeClr val="lt1"/>
                </a:solidFill>
              </a:defRPr>
            </a:lvl3pPr>
            <a:lvl4pPr>
              <a:defRPr lang="en-US" sz="759" smtClean="0">
                <a:solidFill>
                  <a:schemeClr val="lt1"/>
                </a:solidFill>
              </a:defRPr>
            </a:lvl4pPr>
            <a:lvl5pPr>
              <a:defRPr lang="en-US" sz="759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71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2" y="1144019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000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802506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84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9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759" smtClean="0">
                <a:solidFill>
                  <a:schemeClr val="lt1"/>
                </a:solidFill>
              </a:defRPr>
            </a:lvl2pPr>
            <a:lvl3pPr>
              <a:defRPr lang="en-US" sz="759" smtClean="0">
                <a:solidFill>
                  <a:schemeClr val="lt1"/>
                </a:solidFill>
              </a:defRPr>
            </a:lvl3pPr>
            <a:lvl4pPr>
              <a:defRPr lang="en-US" sz="759" smtClean="0">
                <a:solidFill>
                  <a:schemeClr val="lt1"/>
                </a:solidFill>
              </a:defRPr>
            </a:lvl4pPr>
            <a:lvl5pPr>
              <a:defRPr lang="en-US" sz="759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2" y="2740803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2" y="1241930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7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101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563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9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759" smtClean="0">
                <a:solidFill>
                  <a:schemeClr val="lt1"/>
                </a:solidFill>
              </a:defRPr>
            </a:lvl2pPr>
            <a:lvl3pPr>
              <a:defRPr lang="en-US" sz="759" smtClean="0">
                <a:solidFill>
                  <a:schemeClr val="lt1"/>
                </a:solidFill>
              </a:defRPr>
            </a:lvl3pPr>
            <a:lvl4pPr>
              <a:defRPr lang="en-US" sz="759" smtClean="0">
                <a:solidFill>
                  <a:schemeClr val="lt1"/>
                </a:solidFill>
              </a:defRPr>
            </a:lvl4pPr>
            <a:lvl5pPr>
              <a:defRPr lang="en-US" sz="759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2" y="2740803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2" y="1241930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7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72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2" y="2017987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2" y="519114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79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3" y="2758971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013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192884" indent="0" algn="ctr">
              <a:buNone/>
              <a:defRPr sz="844"/>
            </a:lvl2pPr>
            <a:lvl3pPr marL="385767" indent="0" algn="ctr">
              <a:buNone/>
              <a:defRPr sz="759"/>
            </a:lvl3pPr>
            <a:lvl4pPr marL="578651" indent="0" algn="ctr">
              <a:buNone/>
              <a:defRPr sz="675"/>
            </a:lvl4pPr>
            <a:lvl5pPr marL="771535" indent="0" algn="ctr">
              <a:buNone/>
              <a:defRPr sz="675"/>
            </a:lvl5pPr>
            <a:lvl6pPr marL="964418" indent="0" algn="ctr">
              <a:buNone/>
              <a:defRPr sz="675"/>
            </a:lvl6pPr>
            <a:lvl7pPr marL="1157302" indent="0" algn="ctr">
              <a:buNone/>
              <a:defRPr sz="675"/>
            </a:lvl7pPr>
            <a:lvl8pPr marL="1350186" indent="0" algn="ctr">
              <a:buNone/>
              <a:defRPr sz="675"/>
            </a:lvl8pPr>
            <a:lvl9pPr marL="1543069" indent="0" algn="ctr">
              <a:buNone/>
              <a:defRPr sz="675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3" y="1260097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2025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7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83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2" y="1150938"/>
            <a:ext cx="2722563" cy="3530600"/>
          </a:xfrm>
        </p:spPr>
        <p:txBody>
          <a:bodyPr/>
          <a:lstStyle>
            <a:lvl1pPr marL="141752" indent="-141752">
              <a:spcBef>
                <a:spcPts val="788"/>
              </a:spcBef>
              <a:spcAft>
                <a:spcPts val="0"/>
              </a:spcAft>
              <a:buAutoNum type="arabicPlain"/>
              <a:defRPr b="1"/>
            </a:lvl1pPr>
            <a:lvl2pPr marL="14175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141752" indent="-141752">
              <a:spcBef>
                <a:spcPts val="788"/>
              </a:spcBef>
              <a:spcAft>
                <a:spcPts val="0"/>
              </a:spcAft>
              <a:buAutoNum type="arabicPlain" startAt="7"/>
              <a:defRPr b="1"/>
            </a:lvl1pPr>
            <a:lvl2pPr marL="141752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28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2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675" dirty="0"/>
              <a:t>Bullet number, Delivery, 12 </a:t>
            </a:r>
            <a:r>
              <a:rPr lang="en-US" sz="675" dirty="0" err="1"/>
              <a:t>pt</a:t>
            </a:r>
            <a:r>
              <a:rPr lang="en-US" sz="675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3"/>
            <a:ext cx="4572000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01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303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6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50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859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50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6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7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013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390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7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013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7920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7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Folie" r:id="rId5" imgW="6350000" imgH="6350000" progId="">
                  <p:embed/>
                </p:oleObj>
              </mc:Choice>
              <mc:Fallback>
                <p:oleObj name="think-cell Folie" r:id="rId5" imgW="6350000" imgH="6350000" progId="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013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477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456386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2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675"/>
            </a:lvl6pPr>
            <a:lvl7pPr>
              <a:defRPr sz="675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56481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54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3857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81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2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3857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81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675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94383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45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818805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8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1688"/>
              </a:lnSpc>
              <a:spcAft>
                <a:spcPts val="0"/>
              </a:spcAft>
              <a:defRPr sz="1406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3090205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5" y="1485179"/>
            <a:ext cx="3134163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25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02166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8" indent="0" algn="ctr">
              <a:buNone/>
              <a:defRPr sz="1125"/>
            </a:lvl2pPr>
            <a:lvl3pPr marL="514356" indent="0" algn="ctr">
              <a:buNone/>
              <a:defRPr sz="1013"/>
            </a:lvl3pPr>
            <a:lvl4pPr marL="771535" indent="0" algn="ctr">
              <a:buNone/>
              <a:defRPr sz="900"/>
            </a:lvl4pPr>
            <a:lvl5pPr marL="1028713" indent="0" algn="ctr">
              <a:buNone/>
              <a:defRPr sz="900"/>
            </a:lvl5pPr>
            <a:lvl6pPr marL="1285891" indent="0" algn="ctr">
              <a:buNone/>
              <a:defRPr sz="900"/>
            </a:lvl6pPr>
            <a:lvl7pPr marL="1543069" indent="0" algn="ctr">
              <a:buNone/>
              <a:defRPr sz="900"/>
            </a:lvl7pPr>
            <a:lvl8pPr marL="1800248" indent="0" algn="ctr">
              <a:buNone/>
              <a:defRPr sz="900"/>
            </a:lvl8pPr>
            <a:lvl9pPr marL="2057426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5962-D530-9A41-8D41-9AD4A3889D41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999" y="4803984"/>
            <a:ext cx="8117532" cy="1384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532" y="4803984"/>
            <a:ext cx="378469" cy="138499"/>
          </a:xfrm>
          <a:prstGeom prst="rect">
            <a:avLst/>
          </a:prstGeom>
        </p:spPr>
        <p:txBody>
          <a:bodyPr/>
          <a:lstStyle/>
          <a:p>
            <a:fld id="{3507E0D5-260A-D44B-A174-671CC6CD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7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9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  <a:r>
              <a:rPr lang="en-US" sz="1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40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512654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Folie" r:id="rId27" imgW="282" imgH="282" progId="TCLayout.ActiveDocument.1">
                  <p:embed/>
                </p:oleObj>
              </mc:Choice>
              <mc:Fallback>
                <p:oleObj name="think-cell Folie" r:id="rId27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marL="0" lvl="0" indent="0" algn="l" eaLnBrk="1"/>
            <a:endParaRPr lang="en-US" sz="1800" b="1" i="0" baseline="0" dirty="0" err="1">
              <a:solidFill>
                <a:schemeClr val="tx1"/>
              </a:solidFill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eCommerce Solutions internal BRM I &lt;Country&gt; I 10 August 2020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>
          <a:xfrm>
            <a:off x="324000" y="116119"/>
            <a:ext cx="2736000" cy="14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800" b="1" i="0" u="none" strike="noStrike" cap="all" baseline="0" dirty="0">
                <a:solidFill>
                  <a:schemeClr val="accent1"/>
                </a:solidFill>
                <a:latin typeface="+mn-lt"/>
              </a:rPr>
              <a:t>Internal use only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200" dirty="0"/>
              <a:t>Paragraph Headline, Delivery Bold, 12 </a:t>
            </a:r>
            <a:r>
              <a:rPr lang="en-US" sz="1200" dirty="0" err="1"/>
              <a:t>pt</a:t>
            </a:r>
            <a:endParaRPr lang="en-US" sz="1200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9" r:id="rId5"/>
    <p:sldLayoutId id="2147483653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70" r:id="rId13"/>
    <p:sldLayoutId id="2147483671" r:id="rId14"/>
    <p:sldLayoutId id="2147483695" r:id="rId15"/>
    <p:sldLayoutId id="2147483661" r:id="rId16"/>
    <p:sldLayoutId id="2147483662" r:id="rId17"/>
    <p:sldLayoutId id="2147483663" r:id="rId18"/>
    <p:sldLayoutId id="2147483668" r:id="rId19"/>
    <p:sldLayoutId id="2147483664" r:id="rId20"/>
    <p:sldLayoutId id="2147483665" r:id="rId21"/>
    <p:sldLayoutId id="2147483696" r:id="rId22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6" orient="horz" pos="725" userDrawn="1">
          <p15:clr>
            <a:srgbClr val="F26B43"/>
          </p15:clr>
        </p15:guide>
        <p15:guide id="17" orient="horz" pos="2949" userDrawn="1">
          <p15:clr>
            <a:srgbClr val="F26B43"/>
          </p15:clr>
        </p15:guide>
        <p15:guide id="18" orient="horz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2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675" dirty="0"/>
              <a:t>Paragraph Headline, Delivery Bold, 12 </a:t>
            </a:r>
            <a:r>
              <a:rPr lang="en-US" sz="675" dirty="0" err="1"/>
              <a:t>pt</a:t>
            </a:r>
            <a:endParaRPr lang="en-US" sz="675" dirty="0"/>
          </a:p>
          <a:p>
            <a:pPr lvl="6"/>
            <a:r>
              <a:rPr lang="en-US" sz="675" dirty="0"/>
              <a:t>Bullet number, Delivery, 12 </a:t>
            </a:r>
            <a:r>
              <a:rPr lang="en-US" sz="675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2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l" defTabSz="1028713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3" indent="-270003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7" indent="-270003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4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10" indent="-270003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4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28713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2025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70003" indent="-270003" algn="l" defTabSz="1028713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Clr>
          <a:schemeClr val="accent4"/>
        </a:buClr>
        <a:buFont typeface="+mj-lt"/>
        <a:buAutoNum type="arabicPeriod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73" indent="-257178" algn="l" defTabSz="102871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030" indent="-257178" algn="l" defTabSz="102871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13" rtl="0" eaLnBrk="1" latinLnBrk="0" hangingPunct="1">
        <a:defRPr sz="1500" kern="1000">
          <a:solidFill>
            <a:schemeClr val="tx1"/>
          </a:solidFill>
          <a:latin typeface="+mn-lt"/>
          <a:ea typeface="+mn-ea"/>
          <a:cs typeface="+mn-cs"/>
        </a:defRPr>
      </a:lvl1pPr>
      <a:lvl2pPr marL="514356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13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69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82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39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95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51" algn="l" defTabSz="102871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36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  <p15:guide id="17" orient="horz" pos="1106" userDrawn="1">
          <p15:clr>
            <a:srgbClr val="F26B43"/>
          </p15:clr>
        </p15:guide>
        <p15:guide id="18" orient="horz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omments" Target="../comments/comment1.xml"/><Relationship Id="rId5" Type="http://schemas.openxmlformats.org/officeDocument/2006/relationships/hyperlink" Target="mailto:GICT@dhl.com" TargetMode="External"/><Relationship Id="rId4" Type="http://schemas.openxmlformats.org/officeDocument/2006/relationships/hyperlink" Target="mailto:socialmedia@dpdh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t.dhl.com/the-resilience-of-job-hunting-youth-during-the-global-pandemi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t.dhl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eg"/><Relationship Id="rId4" Type="http://schemas.openxmlformats.org/officeDocument/2006/relationships/hyperlink" Target="https://www.dhl.com/discov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groupbrandservices@dpdhl.com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45471" cy="257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err="1">
              <a:solidFill>
                <a:schemeClr val="tx1"/>
              </a:solidFill>
              <a:latin typeface="Delivery Cd Black" panose="020F0906020204020204" pitchFamily="34" charset="0"/>
              <a:ea typeface="+mj-ea"/>
              <a:cs typeface="+mj-cs"/>
              <a:sym typeface="Delivery Cd Black" panose="020F0906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8AA51-79C2-4231-920A-30B20172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Goteach</a:t>
            </a:r>
            <a:r>
              <a:rPr lang="en-US" dirty="0"/>
              <a:t> social media toolkit:</a:t>
            </a:r>
            <a:br>
              <a:rPr lang="en-US" dirty="0"/>
            </a:br>
            <a:r>
              <a:rPr lang="en-US" dirty="0"/>
              <a:t>international day of education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29B00-2C46-4986-B7E6-FADD134C5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DHL – Excellence. Simply delivered.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0BD94-2CF9-4A9E-896A-A2DC09EE2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999" y="2147527"/>
            <a:ext cx="7203578" cy="400110"/>
          </a:xfrm>
        </p:spPr>
        <p:txBody>
          <a:bodyPr/>
          <a:lstStyle/>
          <a:p>
            <a:r>
              <a:rPr lang="en-US" dirty="0"/>
              <a:t>24 January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7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2FCC3-8A6E-45DA-807A-D922DE57C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2"/>
          <a:stretch/>
        </p:blipFill>
        <p:spPr>
          <a:xfrm>
            <a:off x="4866520" y="1625600"/>
            <a:ext cx="4277482" cy="2257804"/>
          </a:xfrm>
          <a:prstGeom prst="rect">
            <a:avLst/>
          </a:prstGeom>
          <a:noFill/>
        </p:spPr>
      </p:pic>
      <p:sp>
        <p:nvSpPr>
          <p:cNvPr id="5" name="Slide Number Placeholder 4" hidden="1"/>
          <p:cNvSpPr>
            <a:spLocks noGrp="1"/>
          </p:cNvSpPr>
          <p:nvPr>
            <p:ph type="sldNum" sz="quarter" idx="16"/>
          </p:nvPr>
        </p:nvSpPr>
        <p:spPr>
          <a:xfrm>
            <a:off x="8441531" y="4803982"/>
            <a:ext cx="378469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001" y="1260096"/>
            <a:ext cx="4644723" cy="1498873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5996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 txBox="1">
            <a:spLocks/>
          </p:cNvSpPr>
          <p:nvPr/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GB" sz="18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Delivery" panose="020F0503020204020204" pitchFamily="34" charset="0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414336" y="890712"/>
            <a:ext cx="8490177" cy="156945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>
              <a:spcAft>
                <a:spcPts val="500"/>
              </a:spcAft>
            </a:pPr>
            <a:r>
              <a:rPr lang="en-US" sz="1100" dirty="0">
                <a:sym typeface="Delivery" panose="020F0503020204020204" pitchFamily="34" charset="0"/>
              </a:rPr>
              <a:t>To celebrate the International Day of Education which falls on 24 January every year, we can use that day to generate greater awareness of the </a:t>
            </a:r>
            <a:r>
              <a:rPr lang="en-US" sz="1100" dirty="0" err="1">
                <a:sym typeface="Delivery" panose="020F0503020204020204" pitchFamily="34" charset="0"/>
              </a:rPr>
              <a:t>GoTeach</a:t>
            </a:r>
            <a:r>
              <a:rPr lang="en-US" sz="1100" dirty="0">
                <a:sym typeface="Delivery" panose="020F0503020204020204" pitchFamily="34" charset="0"/>
              </a:rPr>
              <a:t> programs at Deutsche Post DHL Group. Deutsche Post DHL Group has been successfully running the </a:t>
            </a:r>
            <a:r>
              <a:rPr lang="en-US" sz="1100" dirty="0" err="1">
                <a:sym typeface="Delivery" panose="020F0503020204020204" pitchFamily="34" charset="0"/>
              </a:rPr>
              <a:t>GoTeach</a:t>
            </a:r>
            <a:r>
              <a:rPr lang="en-US" sz="1100" dirty="0">
                <a:sym typeface="Delivery" panose="020F0503020204020204" pitchFamily="34" charset="0"/>
              </a:rPr>
              <a:t> program for over a decade now across our extensive global network. We have rich and diverse stories to tell in each country, many of which remain as hidden gems in the countries. </a:t>
            </a:r>
          </a:p>
          <a:p>
            <a:pPr>
              <a:spcAft>
                <a:spcPts val="500"/>
              </a:spcAft>
            </a:pPr>
            <a:endParaRPr lang="en-US" sz="1100" dirty="0">
              <a:sym typeface="Delivery" panose="020F0503020204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1100" dirty="0">
                <a:sym typeface="Delivery" panose="020F0503020204020204" pitchFamily="34" charset="0"/>
              </a:rPr>
              <a:t>This toolkit, which focuses on using the </a:t>
            </a:r>
            <a:r>
              <a:rPr lang="en-US" sz="1100" dirty="0"/>
              <a:t>text-graphics combination</a:t>
            </a:r>
            <a:r>
              <a:rPr lang="en-US" sz="1100" dirty="0">
                <a:sym typeface="Delivery" panose="020F0503020204020204" pitchFamily="34" charset="0"/>
              </a:rPr>
              <a:t>, is developed to help us mine for these testimonials/human stories. The idea is to share the first-hand experiences and perspectives of our employee/s, beneficiary, or our </a:t>
            </a:r>
            <a:r>
              <a:rPr lang="en-US" sz="1100" dirty="0" err="1">
                <a:sym typeface="Delivery" panose="020F0503020204020204" pitchFamily="34" charset="0"/>
              </a:rPr>
              <a:t>GoTeach</a:t>
            </a:r>
            <a:r>
              <a:rPr lang="en-US" sz="1100" dirty="0">
                <a:sym typeface="Delivery" panose="020F0503020204020204" pitchFamily="34" charset="0"/>
              </a:rPr>
              <a:t> partner. Through these stories, we hope to encourage and inspire everyone to keep the </a:t>
            </a:r>
            <a:r>
              <a:rPr lang="en-US" sz="1100" dirty="0" err="1">
                <a:sym typeface="Delivery" panose="020F0503020204020204" pitchFamily="34" charset="0"/>
              </a:rPr>
              <a:t>GoTeach</a:t>
            </a:r>
            <a:r>
              <a:rPr lang="en-US" sz="1100" dirty="0">
                <a:sym typeface="Delivery" panose="020F0503020204020204" pitchFamily="34" charset="0"/>
              </a:rPr>
              <a:t> program alive for the children and youths who benefit from it. And to bring to life the impact we have in local communities that our usual reports rarely do. 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872B5FA2-12A1-4685-9FF0-A5C92E1FB565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977832" cy="206719"/>
          </a:xfrm>
        </p:spPr>
        <p:txBody>
          <a:bodyPr/>
          <a:lstStyle/>
          <a:p>
            <a:r>
              <a:rPr lang="en-US" dirty="0"/>
              <a:t>Internal use only</a:t>
            </a:r>
          </a:p>
        </p:txBody>
      </p:sp>
      <p:pic>
        <p:nvPicPr>
          <p:cNvPr id="7170" name="Picture 2" descr="International Day of Education - Trickster Theatre">
            <a:extLst>
              <a:ext uri="{FF2B5EF4-FFF2-40B4-BE49-F238E27FC236}">
                <a16:creationId xmlns:a16="http://schemas.microsoft.com/office/drawing/2014/main" id="{B030A59F-706D-4967-8BC1-47BDB334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52" y="2460171"/>
            <a:ext cx="4767943" cy="24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291129" y="346936"/>
            <a:ext cx="100695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ts val="4405"/>
              </a:lnSpc>
            </a:pPr>
            <a:r>
              <a:rPr lang="en-GB" sz="2000" b="1" kern="0" dirty="0">
                <a:solidFill>
                  <a:srgbClr val="D71635"/>
                </a:solidFill>
                <a:latin typeface="Delivery Cd Black" panose="020F0906020204020204" pitchFamily="34" charset="0"/>
                <a:cs typeface="Arial"/>
              </a:rPr>
              <a:t>LOCAL TESTIMONIALS/STORIES</a:t>
            </a:r>
            <a:endParaRPr lang="en-GB" sz="2000" kern="0" dirty="0">
              <a:solidFill>
                <a:sysClr val="windowText" lastClr="000000"/>
              </a:solidFill>
              <a:latin typeface="Delivery Cd Black" panose="020F0906020204020204" pitchFamily="34" charset="0"/>
              <a:cs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778" y="1104829"/>
            <a:ext cx="62591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/>
              <a:t>Speak to fellow volunteers and local </a:t>
            </a:r>
            <a:r>
              <a:rPr lang="en-US" sz="1100" dirty="0" err="1"/>
              <a:t>GoTeach</a:t>
            </a:r>
            <a:r>
              <a:rPr lang="en-US" sz="1100" dirty="0"/>
              <a:t> partners to find these local testimonials that can be shared internally and externally. The story can focus on one individual or a group, and their experience of benefiting from DHL’s </a:t>
            </a:r>
            <a:r>
              <a:rPr lang="en-US" sz="1100" dirty="0" err="1"/>
              <a:t>GoTeach</a:t>
            </a:r>
            <a:r>
              <a:rPr lang="en-US" sz="1100" dirty="0"/>
              <a:t> program. In external channels, these stories can be shared as social media posts, along with a social card (see next slide).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A3777-FD2E-584C-81B1-560EC5A9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76" y="1915106"/>
            <a:ext cx="63567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Spotlight one individual or group of individuals who have an emotionally powerful or thought-provoking story that they’ve seen, learnt, or gained. The individual might be a beneficiary (e.g. </a:t>
            </a:r>
            <a:r>
              <a:rPr lang="en-US" sz="1100" dirty="0" err="1"/>
              <a:t>GoTeach</a:t>
            </a:r>
            <a:r>
              <a:rPr lang="en-US" sz="1100" dirty="0"/>
              <a:t> student), employee (e.g. </a:t>
            </a:r>
            <a:r>
              <a:rPr lang="en-US" sz="1100" dirty="0" err="1"/>
              <a:t>GoTeach</a:t>
            </a:r>
            <a:r>
              <a:rPr lang="en-US" sz="1100" dirty="0"/>
              <a:t> volunteer), or a third-party stakeholder (e.g. an employee of SOS Children’s Villages)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Use direct quotes and specific details from the individual or group to illustrate the direct positive impact of DHL’s </a:t>
            </a:r>
            <a:r>
              <a:rPr lang="en-US" sz="1100" dirty="0" err="1"/>
              <a:t>GoTeach</a:t>
            </a:r>
            <a:r>
              <a:rPr lang="en-US" sz="1100" dirty="0"/>
              <a:t> program on a personal level for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Proposed story structure: work with the person/s to share what the existing problem was, why it was a problem, and how things have changed for the better since then.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E8EBE-D791-FF42-905E-DFD38251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76" y="3462041"/>
            <a:ext cx="630794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1" dirty="0"/>
              <a:t>Checklist: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Do I have a specific individual from my country/market in mind?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Is the person’s story emotionally impactful or thought-provoking?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Do I have specific approval from the employee/s / beneficiary / </a:t>
            </a:r>
            <a:r>
              <a:rPr lang="en-US" sz="1100" dirty="0" err="1"/>
              <a:t>GoTeach</a:t>
            </a:r>
            <a:r>
              <a:rPr lang="en-US" sz="1100" dirty="0"/>
              <a:t> partner to share this story?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Does my language capture the person’s tone of voice?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Have I linked the person’s story back to DHL’s </a:t>
            </a:r>
            <a:r>
              <a:rPr lang="en-US" sz="1100" dirty="0" err="1"/>
              <a:t>GoTeach</a:t>
            </a:r>
            <a:r>
              <a:rPr lang="en-US" sz="1100" dirty="0"/>
              <a:t> program and efforts?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100" dirty="0"/>
              <a:t>Have I done my best to also celebrate the individual and their own interests (e.g. their organization) in our content?</a:t>
            </a:r>
          </a:p>
        </p:txBody>
      </p:sp>
      <p:pic>
        <p:nvPicPr>
          <p:cNvPr id="12290" name="Picture 2" descr="THE DAY FOR ALL – The International Day of Education - Century Media360">
            <a:extLst>
              <a:ext uri="{FF2B5EF4-FFF2-40B4-BE49-F238E27FC236}">
                <a16:creationId xmlns:a16="http://schemas.microsoft.com/office/drawing/2014/main" id="{DC8C986E-BF7D-40EE-813F-0837B5AA7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2"/>
          <a:stretch/>
        </p:blipFill>
        <p:spPr bwMode="auto">
          <a:xfrm rot="10800000">
            <a:off x="6571488" y="0"/>
            <a:ext cx="2572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1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elebrate International Day of Education - Language Magazine">
            <a:extLst>
              <a:ext uri="{FF2B5EF4-FFF2-40B4-BE49-F238E27FC236}">
                <a16:creationId xmlns:a16="http://schemas.microsoft.com/office/drawing/2014/main" id="{25C0A866-2975-4830-95A4-1B56A2B5A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object 2"/>
          <p:cNvSpPr txBox="1">
            <a:spLocks/>
          </p:cNvSpPr>
          <p:nvPr/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Delivery" panose="020F0503020204020204" pitchFamily="34" charset="0"/>
              </a:rPr>
              <a:t>TELLING THE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14000" y="928104"/>
            <a:ext cx="2926608" cy="32872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dirty="0">
                <a:solidFill>
                  <a:schemeClr val="bg1"/>
                </a:solidFill>
                <a:sym typeface="Delivery" panose="020F0503020204020204" pitchFamily="34" charset="0"/>
              </a:rPr>
              <a:t>After you have collected your story, you can start writing a short social media post (see next slide for a sample). Thereafter, share it with the person/s  or organization for approval, along with one or two suitable images.</a:t>
            </a: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endParaRPr lang="en-US" sz="1100" dirty="0">
              <a:solidFill>
                <a:schemeClr val="bg1"/>
              </a:solidFill>
              <a:sym typeface="Delivery" panose="020F0503020204020204" pitchFamily="34" charset="0"/>
            </a:endParaRP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dirty="0">
                <a:solidFill>
                  <a:schemeClr val="bg1"/>
                </a:solidFill>
                <a:sym typeface="Delivery" panose="020F0503020204020204" pitchFamily="34" charset="0"/>
              </a:rPr>
              <a:t>Once you have all the approvals in place, you can prepare the post for your local social media channel/s. If there isn’t an existing social media channel in your function, business unit and/or country, please send the post and image/s to </a:t>
            </a: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  <a:sym typeface="Delivery" panose="020F0503020204020204" pitchFamily="34" charset="0"/>
                <a:hlinkClick r:id="rId4"/>
              </a:rPr>
              <a:t>socialmedia@dpdhl.com</a:t>
            </a: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  <a:sym typeface="Delivery" panose="020F0503020204020204" pitchFamily="34" charset="0"/>
              </a:rPr>
              <a:t> or </a:t>
            </a:r>
            <a:r>
              <a:rPr lang="en-US" sz="1100" dirty="0">
                <a:solidFill>
                  <a:schemeClr val="bg1"/>
                </a:solidFill>
                <a:highlight>
                  <a:srgbClr val="FFFF00"/>
                </a:highlight>
                <a:sym typeface="Delivery" panose="020F0503020204020204" pitchFamily="34" charset="0"/>
                <a:hlinkClick r:id="rId5"/>
              </a:rPr>
              <a:t>GICT@dhl.com</a:t>
            </a:r>
            <a:r>
              <a:rPr lang="en-US" sz="1100" dirty="0">
                <a:solidFill>
                  <a:schemeClr val="bg1"/>
                </a:solidFill>
                <a:sym typeface="Delivery" panose="020F0503020204020204" pitchFamily="34" charset="0"/>
              </a:rPr>
              <a:t> to have them posted on our global social media channels. 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8714F541-0377-4237-A38C-20EE4581FA9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977832" cy="206719"/>
          </a:xfrm>
        </p:spPr>
        <p:txBody>
          <a:bodyPr/>
          <a:lstStyle/>
          <a:p>
            <a:r>
              <a:rPr lang="en-US" dirty="0"/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5028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291129" y="346936"/>
            <a:ext cx="100695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914400">
              <a:lnSpc>
                <a:spcPts val="4405"/>
              </a:lnSpc>
            </a:pPr>
            <a:r>
              <a:rPr lang="en-GB" sz="2000" b="1" kern="0" dirty="0">
                <a:solidFill>
                  <a:srgbClr val="D71635"/>
                </a:solidFill>
                <a:latin typeface="Delivery Cd Black" panose="020F0906020204020204" pitchFamily="34" charset="0"/>
                <a:cs typeface="Arial"/>
              </a:rPr>
              <a:t>EXAMPLE - TESTIMONIALS</a:t>
            </a:r>
            <a:endParaRPr lang="en-GB" sz="2000" kern="0" dirty="0">
              <a:solidFill>
                <a:sysClr val="windowText" lastClr="000000"/>
              </a:solidFill>
              <a:latin typeface="Delivery Cd Black" panose="020F0906020204020204" pitchFamily="34" charset="0"/>
              <a:cs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4778" y="1049965"/>
            <a:ext cx="544461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b="1" dirty="0"/>
              <a:t>Sample social media post:</a:t>
            </a:r>
          </a:p>
          <a:p>
            <a:r>
              <a:rPr lang="en-US" sz="1100" dirty="0"/>
              <a:t>The challenges of online learning in remote India have made </a:t>
            </a:r>
            <a:r>
              <a:rPr lang="en-US" sz="1100" dirty="0" err="1"/>
              <a:t>Tini</a:t>
            </a:r>
            <a:r>
              <a:rPr lang="en-US" sz="1100" dirty="0"/>
              <a:t> even more determined to become a nurse.</a:t>
            </a:r>
          </a:p>
          <a:p>
            <a:endParaRPr lang="en-US" sz="1100" dirty="0"/>
          </a:p>
          <a:p>
            <a:r>
              <a:rPr lang="en-US" sz="1100" dirty="0"/>
              <a:t>“The internet is not very good out here, and last year with online learning a lot of the times I couldn’t join our lessons at school,” says the 17-year-old student from Ahmedabad. “It showed me how important health is for everything else to work properly. I want to work in that sort of job where I have real impact on people’s lives.”</a:t>
            </a:r>
          </a:p>
          <a:p>
            <a:endParaRPr lang="en-US" sz="1100" dirty="0"/>
          </a:p>
          <a:p>
            <a:r>
              <a:rPr lang="en-US" sz="1100" dirty="0" err="1"/>
              <a:t>Tini</a:t>
            </a:r>
            <a:r>
              <a:rPr lang="en-US" sz="1100" dirty="0"/>
              <a:t> was one of the latest mentees in DHL’s </a:t>
            </a:r>
            <a:r>
              <a:rPr lang="en-US" sz="1100" dirty="0" err="1"/>
              <a:t>GoTeach</a:t>
            </a:r>
            <a:r>
              <a:rPr lang="en-US" sz="1100" dirty="0"/>
              <a:t> program, where our volunteers work with @</a:t>
            </a:r>
            <a:r>
              <a:rPr lang="en-US" sz="1100" dirty="0" err="1"/>
              <a:t>teachforindia</a:t>
            </a:r>
            <a:r>
              <a:rPr lang="en-US" sz="1100" dirty="0"/>
              <a:t> to equip young people from less-advantaged communities with the skills they need to enter the workforce. </a:t>
            </a:r>
          </a:p>
          <a:p>
            <a:endParaRPr lang="en-US" sz="1100" dirty="0"/>
          </a:p>
          <a:p>
            <a:r>
              <a:rPr lang="en-US" sz="1100" dirty="0"/>
              <a:t>“I found the tips on how to study better online and learn skills on our own really useful,” </a:t>
            </a:r>
            <a:r>
              <a:rPr lang="en-US" sz="1100" dirty="0" err="1"/>
              <a:t>Tini</a:t>
            </a:r>
            <a:r>
              <a:rPr lang="en-US" sz="1100" dirty="0"/>
              <a:t> says. “This will help me get the results I need despite not always being able to join class or study with everyone else.”</a:t>
            </a:r>
          </a:p>
          <a:p>
            <a:endParaRPr lang="en-US" sz="1100" dirty="0"/>
          </a:p>
          <a:p>
            <a:r>
              <a:rPr lang="en-US" sz="1100" dirty="0"/>
              <a:t>32% of young people across Asia are looking to enter the healthcare industry amidst increasing job insecurity. Find out more at </a:t>
            </a:r>
            <a:r>
              <a:rPr lang="en-US" sz="1100" dirty="0">
                <a:hlinkClick r:id="rId3"/>
              </a:rPr>
              <a:t>https://lot.dhl.com/the-resilience-of-job-hunting-youth-during-the-global-pandemic/</a:t>
            </a:r>
            <a:r>
              <a:rPr lang="en-US" sz="1100" dirty="0"/>
              <a:t>. 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0D62471-CC03-4598-B12E-F27AEAC2C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393" y="989693"/>
            <a:ext cx="3354466" cy="33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INTO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3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 txBox="1">
            <a:spLocks/>
          </p:cNvSpPr>
          <p:nvPr/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US" sz="1800" b="1">
                <a:solidFill>
                  <a:schemeClr val="accent4"/>
                </a:solidFill>
                <a:latin typeface="+mj-lt"/>
                <a:ea typeface="+mj-ea"/>
                <a:cs typeface="+mj-cs"/>
                <a:sym typeface="Delivery" panose="020F0503020204020204" pitchFamily="34" charset="0"/>
              </a:rPr>
              <a:t>STARTING THE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13999" y="928104"/>
            <a:ext cx="3403257" cy="328729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200" dirty="0">
                <a:sym typeface="Delivery" panose="020F0503020204020204" pitchFamily="34" charset="0"/>
              </a:rPr>
              <a:t>There are more </a:t>
            </a:r>
            <a:r>
              <a:rPr lang="en-US" sz="1200" dirty="0" err="1">
                <a:sym typeface="Delivery" panose="020F0503020204020204" pitchFamily="34" charset="0"/>
              </a:rPr>
              <a:t>GoTeach</a:t>
            </a:r>
            <a:r>
              <a:rPr lang="en-US" sz="1200" dirty="0">
                <a:sym typeface="Delivery" panose="020F0503020204020204" pitchFamily="34" charset="0"/>
              </a:rPr>
              <a:t> stories out there than you might initially think!</a:t>
            </a: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200" dirty="0">
                <a:sym typeface="Delivery" panose="020F0503020204020204" pitchFamily="34" charset="0"/>
              </a:rPr>
              <a:t>Some great places to get story ideas from include: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ym typeface="Delivery" panose="020F0503020204020204" pitchFamily="34" charset="0"/>
              </a:rPr>
              <a:t>Recent press releases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>
                <a:sym typeface="Delivery" panose="020F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Logistics of Things</a:t>
            </a:r>
            <a:endParaRPr lang="en-US" sz="1200" i="1" dirty="0">
              <a:sym typeface="Delivery" panose="020F0503020204020204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1" dirty="0">
                <a:sym typeface="Delivery" panose="020F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</a:t>
            </a:r>
            <a:r>
              <a:rPr lang="en-US" sz="1200" dirty="0">
                <a:sym typeface="Delivery" panose="020F0503020204020204" pitchFamily="34" charset="0"/>
              </a:rPr>
              <a:t> and local content hub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1943100" algn="l"/>
              </a:tabLst>
              <a:defRPr/>
            </a:pPr>
            <a:r>
              <a:rPr lang="en-US" sz="1200" dirty="0">
                <a:sym typeface="Delivery" panose="020F0503020204020204" pitchFamily="34" charset="0"/>
              </a:rPr>
              <a:t>Talking to your local </a:t>
            </a:r>
            <a:r>
              <a:rPr lang="en-US" sz="1200" dirty="0" err="1">
                <a:sym typeface="Delivery" panose="020F0503020204020204" pitchFamily="34" charset="0"/>
              </a:rPr>
              <a:t>GoTeach</a:t>
            </a:r>
            <a:r>
              <a:rPr lang="en-US" sz="1200" dirty="0">
                <a:sym typeface="Delivery" panose="020F0503020204020204" pitchFamily="34" charset="0"/>
              </a:rPr>
              <a:t> champions or volunteers</a:t>
            </a: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200" dirty="0">
                <a:sym typeface="Delivery" panose="020F0503020204020204" pitchFamily="34" charset="0"/>
              </a:rPr>
              <a:t>Always look for a local angle that you can use, and try to answer the following questions: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ym typeface="Delivery" panose="020F0503020204020204" pitchFamily="34" charset="0"/>
              </a:rPr>
              <a:t>What’s the key message or story I’m trying to share?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ym typeface="Delivery" panose="020F0503020204020204" pitchFamily="34" charset="0"/>
              </a:rPr>
              <a:t>How does this story build on our local stories so far (if any) and the Group’s broader ESG narrative?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ym typeface="Delivery" panose="020F0503020204020204" pitchFamily="34" charset="0"/>
              </a:rPr>
              <a:t>Why would my local audiences care about this?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8714F541-0377-4237-A38C-20EE4581FA9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977832" cy="206719"/>
          </a:xfrm>
        </p:spPr>
        <p:txBody>
          <a:bodyPr/>
          <a:lstStyle/>
          <a:p>
            <a:r>
              <a:rPr lang="en-US" dirty="0"/>
              <a:t>Internal use only</a:t>
            </a:r>
          </a:p>
        </p:txBody>
      </p:sp>
      <p:pic>
        <p:nvPicPr>
          <p:cNvPr id="12290" name="Picture 2" descr="The Art of Storytelling in Analytics and Data Science | Create Data Stories">
            <a:extLst>
              <a:ext uri="{FF2B5EF4-FFF2-40B4-BE49-F238E27FC236}">
                <a16:creationId xmlns:a16="http://schemas.microsoft.com/office/drawing/2014/main" id="{954AC7AC-497F-4EC0-BC5C-A291448C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82" y="1036864"/>
            <a:ext cx="5270018" cy="29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8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 txBox="1">
            <a:spLocks/>
          </p:cNvSpPr>
          <p:nvPr/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Delivery" panose="020F0503020204020204" pitchFamily="34" charset="0"/>
              </a:rPr>
              <a:t>SOME GENERAL BEST-PRACTICES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0463" y="4643438"/>
            <a:ext cx="363537" cy="15398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14337" y="920852"/>
            <a:ext cx="5148903" cy="4112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b="1" dirty="0">
                <a:sym typeface="Delivery" panose="020F0503020204020204" pitchFamily="34" charset="0"/>
              </a:rPr>
              <a:t>Tone and voice</a:t>
            </a:r>
            <a:endParaRPr lang="en-US" sz="1100" dirty="0">
              <a:sym typeface="Delivery" panose="020F0503020204020204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Use simple sentences and language, avoiding jargon.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Maintain a conversational tone that’s optimistic but not overexcited.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Don’t oversell or hype up DHL’s achievements and actions, but rather emphasize the need for ongoing change and progress. 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Keep your language inclusive and respectful. Be careful not to portray beneficiaries as helpless, incapable, or otherwise in need of “saving”.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ym typeface="Delivery" panose="020F0503020204020204" pitchFamily="34" charset="0"/>
            </a:endParaRP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b="1" dirty="0">
                <a:sym typeface="Delivery" panose="020F0503020204020204" pitchFamily="34" charset="0"/>
              </a:rPr>
              <a:t>Content</a:t>
            </a:r>
            <a:endParaRPr lang="en-US" sz="1100" dirty="0">
              <a:sym typeface="Delivery" panose="020F0503020204020204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100" dirty="0">
                <a:sym typeface="Delivery" panose="020F0503020204020204" pitchFamily="34" charset="0"/>
              </a:rPr>
              <a:t>Make sure the information you are using is accurate and </a:t>
            </a:r>
            <a:r>
              <a:rPr lang="en-US" altLang="zh-TW" sz="1100" b="1" u="sng" dirty="0">
                <a:sym typeface="Delivery" panose="020F0503020204020204" pitchFamily="34" charset="0"/>
              </a:rPr>
              <a:t>approved for external use</a:t>
            </a:r>
            <a:r>
              <a:rPr lang="en-US" altLang="zh-TW" sz="1100" dirty="0">
                <a:sym typeface="Delivery" panose="020F0503020204020204" pitchFamily="34" charset="0"/>
              </a:rPr>
              <a:t>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ym typeface="Delivery" panose="020F0503020204020204" pitchFamily="34" charset="0"/>
              </a:rPr>
              <a:t>High-res, original photographs are always best. </a:t>
            </a:r>
            <a:r>
              <a:rPr lang="en-US" sz="1100" dirty="0">
                <a:sym typeface="Delivery" panose="020F0503020204020204" pitchFamily="34" charset="0"/>
              </a:rPr>
              <a:t>If using stock imagery, make sure it’s clearly relevant to the subject matter.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If using photos of beneficiaries, make sure there are no sensitivities in doing so. For example: children and refugees may face risks if their faces are shown.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Make sure to highlight your key message (and any main facts or points) in your post’s first sentence or on your image.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If altering our content templates, make sure to follow DHL’s brand guidelines - check with </a:t>
            </a:r>
            <a:r>
              <a:rPr lang="en-US" sz="1100" dirty="0">
                <a:sym typeface="Delivery" panose="020F0503020204020204" pitchFamily="34" charset="0"/>
                <a:hlinkClick r:id="rId2"/>
              </a:rPr>
              <a:t>DPDHL Global Brand Services </a:t>
            </a:r>
            <a:r>
              <a:rPr lang="en-US" sz="1100" dirty="0">
                <a:sym typeface="Delivery" panose="020F0503020204020204" pitchFamily="34" charset="0"/>
              </a:rPr>
              <a:t>if you’re in doubt. 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ym typeface="Delivery" panose="020F0503020204020204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sym typeface="Delivery" panose="020F0503020204020204" pitchFamily="34" charset="0"/>
            </a:endParaRPr>
          </a:p>
        </p:txBody>
      </p:sp>
      <p:pic>
        <p:nvPicPr>
          <p:cNvPr id="49154" name="Picture 2" descr="Close-up Photography of Woman Sitting Beside Table While Using Macbook">
            <a:extLst>
              <a:ext uri="{FF2B5EF4-FFF2-40B4-BE49-F238E27FC236}">
                <a16:creationId xmlns:a16="http://schemas.microsoft.com/office/drawing/2014/main" id="{30BEC441-7D6C-1F48-A205-D508AC3B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6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 txBox="1">
            <a:spLocks/>
          </p:cNvSpPr>
          <p:nvPr/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GB" sz="1800" b="1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Delivery" panose="020F0503020204020204" pitchFamily="34" charset="0"/>
              </a:rPr>
              <a:t>SOME GENERAL BEST-PRACTICES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0463" y="4643438"/>
            <a:ext cx="363537" cy="15398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C2245BC1-4D7B-4ED3-8F01-840FA35126C6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14337" y="990009"/>
            <a:ext cx="4657125" cy="38078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b="1" dirty="0">
                <a:sym typeface="Delivery" panose="020F0503020204020204" pitchFamily="34" charset="0"/>
              </a:rPr>
              <a:t>Tagging your posts</a:t>
            </a:r>
            <a:endParaRPr lang="en-US" sz="1100" dirty="0">
              <a:sym typeface="Delivery" panose="020F0503020204020204" pitchFamily="34" charset="0"/>
            </a:endParaRP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Use the hashtags #goteach, #employability and #internationaldayofeducation to track your posts over time.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Don’t use more than 3-4 hashtags per post.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Make sure to @-mention your </a:t>
            </a:r>
            <a:r>
              <a:rPr lang="en-US" sz="1100" dirty="0" err="1">
                <a:sym typeface="Delivery" panose="020F0503020204020204" pitchFamily="34" charset="0"/>
              </a:rPr>
              <a:t>GoTeach</a:t>
            </a:r>
            <a:r>
              <a:rPr lang="en-US" sz="1100" dirty="0">
                <a:sym typeface="Delivery" panose="020F0503020204020204" pitchFamily="34" charset="0"/>
              </a:rPr>
              <a:t> partner (e.g. Teach for All, SOS Children’s Villages) in your post.</a:t>
            </a: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endParaRPr lang="en-US" sz="1100" dirty="0">
              <a:sym typeface="Delivery" panose="020F0503020204020204" pitchFamily="34" charset="0"/>
            </a:endParaRPr>
          </a:p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en-US" sz="1100" b="1" dirty="0">
                <a:sym typeface="Delivery" panose="020F0503020204020204" pitchFamily="34" charset="0"/>
              </a:rPr>
              <a:t>Useful phrases and vocabulary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“We’re working with…to…” (emphasize collaboration)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Equipping, empowering, assisting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Beneficiaries, volunteers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ym typeface="Delivery" panose="020F0503020204020204" pitchFamily="34" charset="0"/>
              </a:rPr>
              <a:t>“This move is part of…” (linking to broader ESG narrative and goals)</a:t>
            </a:r>
          </a:p>
        </p:txBody>
      </p:sp>
      <p:pic>
        <p:nvPicPr>
          <p:cNvPr id="51202" name="Picture 2" descr="ampersand illustration">
            <a:extLst>
              <a:ext uri="{FF2B5EF4-FFF2-40B4-BE49-F238E27FC236}">
                <a16:creationId xmlns:a16="http://schemas.microsoft.com/office/drawing/2014/main" id="{ADFC64AA-CF2F-924B-A0D2-82DCD495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45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_Ax5L5XZpjbEjC_mSb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MJDqdvQFCMalH0cU8v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LqbiR8cJA35bQcc4ku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heme/theme1.xml><?xml version="1.0" encoding="utf-8"?>
<a:theme xmlns:a="http://schemas.openxmlformats.org/drawingml/2006/main" name="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2020 DeCS BRM" id="{FF043D01-0F2D-4F31-96E5-6867A00C03FD}" vid="{C942DF2F-E18A-4AFD-9968-59EDE980A667}"/>
    </a:ext>
  </a:extLst>
</a:theme>
</file>

<file path=ppt/theme/theme2.xml><?xml version="1.0" encoding="utf-8"?>
<a:theme xmlns:a="http://schemas.openxmlformats.org/drawingml/2006/main" name="Theme1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Theme1" id="{812AD3B0-78A1-5A41-ABD8-08F3C5E8B774}" vid="{999B21F4-4BF0-654C-8DE9-64E858D06D1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1241</Words>
  <Application>Microsoft Office PowerPoint</Application>
  <PresentationFormat>On-screen Show (16:9)</PresentationFormat>
  <Paragraphs>87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Delivery</vt:lpstr>
      <vt:lpstr>Delivery Cd Black</vt:lpstr>
      <vt:lpstr>Delivery Cd Light</vt:lpstr>
      <vt:lpstr>Symbol</vt:lpstr>
      <vt:lpstr>Wingdings</vt:lpstr>
      <vt:lpstr>DHL</vt:lpstr>
      <vt:lpstr>Theme1</vt:lpstr>
      <vt:lpstr>think-cell Folie</vt:lpstr>
      <vt:lpstr>think-cell Slide</vt:lpstr>
      <vt:lpstr>Goteach social media toolkit: international day of education</vt:lpstr>
      <vt:lpstr>PowerPoint Presentation</vt:lpstr>
      <vt:lpstr>PowerPoint Presentation</vt:lpstr>
      <vt:lpstr>PowerPoint Presentation</vt:lpstr>
      <vt:lpstr>PowerPoint Presentation</vt:lpstr>
      <vt:lpstr>PUTTING IT INTO ACTION</vt:lpstr>
      <vt:lpstr>PowerPoint Presentation</vt:lpstr>
      <vt:lpstr>PowerPoint Presentation</vt:lpstr>
      <vt:lpstr>PowerPoint Presentation</vt:lpstr>
      <vt:lpstr>Thank you</vt:lpstr>
    </vt:vector>
  </TitlesOfParts>
  <Company>DHL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</dc:title>
  <dc:creator>/</dc:creator>
  <cp:lastModifiedBy>Thomas Ng (DPDHL SG)</cp:lastModifiedBy>
  <cp:revision>1449</cp:revision>
  <cp:lastPrinted>2020-10-29T15:49:14Z</cp:lastPrinted>
  <dcterms:created xsi:type="dcterms:W3CDTF">2020-05-27T07:56:47Z</dcterms:created>
  <dcterms:modified xsi:type="dcterms:W3CDTF">2022-01-11T10:18:07Z</dcterms:modified>
</cp:coreProperties>
</file>