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4"/>
  </p:sldMasterIdLst>
  <p:notesMasterIdLst>
    <p:notesMasterId r:id="rId10"/>
  </p:notesMasterIdLst>
  <p:sldIdLst>
    <p:sldId id="581" r:id="rId5"/>
    <p:sldId id="585" r:id="rId6"/>
    <p:sldId id="587" r:id="rId7"/>
    <p:sldId id="586" r:id="rId8"/>
    <p:sldId id="582" r:id="rId9"/>
  </p:sldIdLst>
  <p:sldSz cx="9144000" cy="5143500" type="screen16x9"/>
  <p:notesSz cx="7099300" cy="10234613"/>
  <p:custDataLst>
    <p:tags r:id="rId11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835" userDrawn="1">
          <p15:clr>
            <a:srgbClr val="A4A3A4"/>
          </p15:clr>
        </p15:guide>
        <p15:guide id="7" pos="3396" userDrawn="1">
          <p15:clr>
            <a:srgbClr val="A4A3A4"/>
          </p15:clr>
        </p15:guide>
        <p15:guide id="8" pos="374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018" userDrawn="1">
          <p15:clr>
            <a:srgbClr val="A4A3A4"/>
          </p15:clr>
        </p15:guide>
        <p15:guide id="11" pos="1905" userDrawn="1">
          <p15:clr>
            <a:srgbClr val="A4A3A4"/>
          </p15:clr>
        </p15:guide>
        <p15:guide id="1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Scharrenberg" initials="BS" lastIdx="10" clrIdx="0">
    <p:extLst>
      <p:ext uri="{19B8F6BF-5375-455C-9EA6-DF929625EA0E}">
        <p15:presenceInfo xmlns:p15="http://schemas.microsoft.com/office/powerpoint/2012/main" userId="Beatrice Scharrenberg" providerId="None"/>
      </p:ext>
    </p:extLst>
  </p:cmAuthor>
  <p:cmAuthor id="2" name="CStocks" initials="CS" lastIdx="386" clrIdx="1">
    <p:extLst>
      <p:ext uri="{19B8F6BF-5375-455C-9EA6-DF929625EA0E}">
        <p15:presenceInfo xmlns:p15="http://schemas.microsoft.com/office/powerpoint/2012/main" userId="CStock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176" autoAdjust="0"/>
    <p:restoredTop sz="94707" autoAdjust="0"/>
  </p:normalViewPr>
  <p:slideViewPr>
    <p:cSldViewPr snapToGrid="0">
      <p:cViewPr varScale="1">
        <p:scale>
          <a:sx n="91" d="100"/>
          <a:sy n="91" d="100"/>
        </p:scale>
        <p:origin x="976" y="56"/>
      </p:cViewPr>
      <p:guideLst>
        <p:guide pos="2835"/>
        <p:guide pos="3396"/>
        <p:guide pos="3742"/>
        <p:guide pos="3840"/>
        <p:guide pos="2018"/>
        <p:guide pos="190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2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r">
              <a:defRPr sz="1300"/>
            </a:lvl1pPr>
          </a:lstStyle>
          <a:p>
            <a:fld id="{A0AC6A68-6F59-490B-9B4C-DB4FD08C8C94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4" tIns="49522" rIns="99044" bIns="4952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r">
              <a:defRPr sz="1300"/>
            </a:lvl1pPr>
          </a:lstStyle>
          <a:p>
            <a:fld id="{AC71CBA1-E306-40DD-ADB5-C23AB65E21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3AD6-CEF2-4FD5-AABC-FCC5FC528A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03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BC34486-249F-4418-8F54-081B04D511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1430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BC34486-249F-4418-8F54-081B04D51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de-DE"/>
              <a:t>Please click the icon to insert an image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01" y="519115"/>
            <a:ext cx="4802153" cy="4467147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de-DE"/>
              <a:t>1</a:t>
            </a:r>
            <a:endParaRPr lang="de-DE" dirty="0"/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Optional subline in one OR TWO lineS, </a:t>
            </a:r>
          </a:p>
          <a:p>
            <a:r>
              <a:rPr lang="de-DE"/>
              <a:t>Delivery CONDENSED LIGHT, 18 pt</a:t>
            </a:r>
            <a:endParaRPr lang="de-DE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 vert="horz"/>
          <a:lstStyle>
            <a:lvl1pPr>
              <a:lnSpc>
                <a:spcPct val="90000"/>
              </a:lnSpc>
              <a:defRPr sz="3600" b="0" i="0" cap="all" baseline="0">
                <a:solidFill>
                  <a:schemeClr val="tx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de-DE"/>
              <a:t>SAMPLE TITLE Delivery CONDENSED BLACK, 36 pt</a:t>
            </a:r>
            <a:endParaRPr lang="de-DE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Name of the event or project or presenter</a:t>
            </a:r>
            <a:br>
              <a:rPr lang="de-DE"/>
            </a:br>
            <a:r>
              <a:rPr lang="de-DE"/>
              <a:t>Location, ##Month##</a:t>
            </a:r>
            <a:endParaRPr lang="de-DE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Business Identifier</a:t>
            </a:r>
            <a:endParaRPr lang="de-DE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de-DE"/>
              <a:t>Please insert classification HERE</a:t>
            </a:r>
            <a:endParaRPr lang="de-DE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F0A8D55-FD64-41A1-872B-557C443E83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37" y="4503851"/>
            <a:ext cx="1466194" cy="359093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27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C970E8A-F02A-4A48-B745-46DF6732A0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07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C970E8A-F02A-4A48-B745-46DF6732A0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de-DE" dirty="0"/>
              <a:t>Bild durch Klicken auf </a:t>
            </a:r>
            <a:r>
              <a:rPr lang="de-DE"/>
              <a:t>Symbol hinzufügen</a:t>
            </a:r>
            <a:endParaRPr lang="de-D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78A8D6-749B-4493-89EF-9E48AA1E96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00" y="4346370"/>
            <a:ext cx="8658148" cy="639892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de-DE"/>
              <a:t>1</a:t>
            </a:r>
            <a:endParaRPr lang="de-DE" dirty="0"/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Optional subline in one OR TWO lineS, Delivery CONDENSED LIGHT, 18 pt</a:t>
            </a:r>
            <a:endParaRPr lang="de-DE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 vert="horz"/>
          <a:lstStyle>
            <a:lvl1pPr>
              <a:lnSpc>
                <a:spcPct val="90000"/>
              </a:lnSpc>
              <a:defRPr sz="3600" b="0" i="0" cap="all" baseline="0">
                <a:solidFill>
                  <a:schemeClr val="tx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de-DE"/>
              <a:t>SAMPLE TITLE Delivery CONDENSED BLACK, 36 pt</a:t>
            </a:r>
            <a:endParaRPr lang="de-DE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Name of the event or project or presenter</a:t>
            </a:r>
            <a:br>
              <a:rPr lang="de-DE"/>
            </a:br>
            <a:r>
              <a:rPr lang="de-DE"/>
              <a:t>Location, ##Month##</a:t>
            </a:r>
            <a:endParaRPr lang="de-DE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Business Identifier</a:t>
            </a:r>
            <a:endParaRPr lang="de-DE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de-DE"/>
              <a:t>Please insert classification HERE</a:t>
            </a:r>
            <a:endParaRPr lang="de-D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B3BC09E-512B-4D87-AA2B-25F9CC6041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37" y="4503851"/>
            <a:ext cx="1466194" cy="359093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78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55C5D4-A4F6-4C11-8333-55C438A62A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52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55C5D4-A4F6-4C11-8333-55C438A62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de-DE"/>
              <a:t>Double headline with one or two lines, Delivery Bold, 18 pt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DC750-074E-440A-9E26-F42D2E22829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de-DE"/>
              <a:t>Sample section, Delivery Bold, </a:t>
            </a:r>
            <a:br>
              <a:rPr lang="de-DE"/>
            </a:br>
            <a:r>
              <a:rPr lang="de-DE"/>
              <a:t>12 pt</a:t>
            </a:r>
          </a:p>
          <a:p>
            <a:pPr lvl="1"/>
            <a:r>
              <a:rPr lang="de-DE"/>
              <a:t>Sample text, Delivery, 12 pt</a:t>
            </a:r>
          </a:p>
          <a:p>
            <a:pPr lvl="0"/>
            <a:endParaRPr lang="de-D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de-DE"/>
              <a:t>Sample section, Delivery Bold, </a:t>
            </a:r>
            <a:br>
              <a:rPr lang="de-DE"/>
            </a:br>
            <a:r>
              <a:rPr lang="de-DE"/>
              <a:t>12 pt</a:t>
            </a:r>
          </a:p>
          <a:p>
            <a:pPr lvl="1"/>
            <a:r>
              <a:rPr lang="de-DE"/>
              <a:t>Sample text, Delivery, 12 pt</a:t>
            </a:r>
          </a:p>
          <a:p>
            <a:pPr lvl="0"/>
            <a:endParaRPr lang="de-DE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41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AD83AC5-981C-45F2-8EAA-9E0854F5E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092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AD83AC5-981C-45F2-8EAA-9E0854F5E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de-DE"/>
              <a:t>Double headline with one or two lines, Delivery Bold, 18 pt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DC750-074E-440A-9E26-F42D2E22829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de-DE"/>
              <a:t>Please click the icon to insert an image</a:t>
            </a:r>
            <a:endParaRPr lang="de-D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de-DE"/>
              <a:t>Please click the icon to insert an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2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DC750-074E-440A-9E26-F42D2E22829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de-DE"/>
              <a:t>“This space is reserved for quotes.</a:t>
            </a:r>
            <a:br>
              <a:rPr lang="de-DE"/>
            </a:br>
            <a:r>
              <a:rPr lang="de-DE"/>
              <a:t>Delivery Italic, 25 pt.”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5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DC750-074E-440A-9E26-F42D2E22829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0" cap="all" baseline="0" noProof="0">
                <a:latin typeface="Delivery Cd Black" panose="020F0906020204020204" pitchFamily="34" charset="0"/>
              </a:rPr>
              <a:t>Thank you</a:t>
            </a:r>
            <a:endParaRPr lang="de-DE" sz="3600" b="0" cap="all" baseline="0" noProof="0" dirty="0">
              <a:latin typeface="Delivery Cd Black" panose="020F09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9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tx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Business Identifier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D20E0-3CDD-4F89-AEC5-C445171BED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37" y="4503851"/>
            <a:ext cx="1466194" cy="35909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6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1" y="1150938"/>
            <a:ext cx="8495999" cy="3528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  <a:r>
              <a:rPr lang="en-US" sz="1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68EFD47-9B24-4657-A352-527F45232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3078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53" imgH="353" progId="TCLayout.ActiveDocument.1">
                  <p:embed/>
                </p:oleObj>
              </mc:Choice>
              <mc:Fallback>
                <p:oleObj name="think-cell Folie" r:id="rId12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68EFD47-9B24-4657-A352-527F45232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DPDHL Group | Reporting 2022 | GoTeach | April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41DC750-074E-440A-9E26-F42D2E228290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324000" y="116119"/>
            <a:ext cx="2736000" cy="14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800" b="1" i="0" u="none" strike="noStrike" cap="all" baseline="0">
                <a:solidFill>
                  <a:schemeClr val="accent1"/>
                </a:solidFill>
                <a:latin typeface="+mn-lt"/>
              </a:rPr>
              <a:t>UNCLASSIFIED (PUBLIC)</a:t>
            </a:r>
            <a:endParaRPr lang="en-US" sz="800" b="1" i="0" u="none" strike="noStrike" cap="all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200" dirty="0"/>
              <a:t>Paragraph Headline, Delivery Bold, 12 </a:t>
            </a:r>
            <a:r>
              <a:rPr lang="en-US" sz="1200" dirty="0" err="1"/>
              <a:t>pt</a:t>
            </a:r>
            <a:endParaRPr lang="en-US" sz="1200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MSIPCMContentMarking" descr="{&quot;HashCode&quot;:905108722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de-DE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3" r:id="rId3"/>
    <p:sldLayoutId id="2147483791" r:id="rId4"/>
    <p:sldLayoutId id="2147483795" r:id="rId5"/>
    <p:sldLayoutId id="2147483796" r:id="rId6"/>
    <p:sldLayoutId id="2147483797" r:id="rId7"/>
    <p:sldLayoutId id="2147483798" r:id="rId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8" userDrawn="1">
          <p15:clr>
            <a:srgbClr val="F26B43"/>
          </p15:clr>
        </p15:guide>
        <p15:guide id="2" pos="5560" userDrawn="1">
          <p15:clr>
            <a:srgbClr val="F26B43"/>
          </p15:clr>
        </p15:guide>
        <p15:guide id="3" orient="horz" pos="728" userDrawn="1">
          <p15:clr>
            <a:srgbClr val="F26B43"/>
          </p15:clr>
        </p15:guide>
        <p15:guide id="4" orient="horz" pos="2952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hyperlink" Target="http://www.volunteering-dpdh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5064"/>
          <a:stretch>
            <a:fillRect/>
          </a:stretch>
        </p:blipFill>
        <p:spPr/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Monthly TEAM Call, April, 2022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GoTeach Reporting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 15">
            <a:extLst>
              <a:ext uri="{FF2B5EF4-FFF2-40B4-BE49-F238E27FC236}">
                <a16:creationId xmlns:a16="http://schemas.microsoft.com/office/drawing/2014/main" id="{7918A25C-7EE1-034D-B056-466318DDC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19812" y="4416090"/>
            <a:ext cx="1476974" cy="398505"/>
          </a:xfrm>
          <a:prstGeom prst="rect">
            <a:avLst/>
          </a:prstGeom>
          <a:solidFill>
            <a:srgbClr val="FFCC00"/>
          </a:solidFill>
          <a:effectLst/>
        </p:spPr>
      </p:pic>
    </p:spTree>
    <p:extLst>
      <p:ext uri="{BB962C8B-B14F-4D97-AF65-F5344CB8AC3E}">
        <p14:creationId xmlns:p14="http://schemas.microsoft.com/office/powerpoint/2010/main" val="335960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8" y="262168"/>
            <a:ext cx="8495999" cy="493950"/>
          </a:xfrm>
        </p:spPr>
        <p:txBody>
          <a:bodyPr/>
          <a:lstStyle/>
          <a:p>
            <a:r>
              <a:rPr lang="de-DE" dirty="0"/>
              <a:t>Reporting: Excel Template 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DPDHL Group | Reporting 2022 | </a:t>
            </a:r>
            <a:r>
              <a:rPr lang="en-US" dirty="0" err="1"/>
              <a:t>GoTeach</a:t>
            </a:r>
            <a:r>
              <a:rPr lang="en-US" dirty="0"/>
              <a:t> | April 2022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3998" y="879112"/>
            <a:ext cx="3471245" cy="3874471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>
          <a:xfrm>
            <a:off x="3852153" y="1394298"/>
            <a:ext cx="259404" cy="2529191"/>
          </a:xfrm>
          <a:prstGeom prst="righ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gende mit Linie 1 7"/>
          <p:cNvSpPr/>
          <p:nvPr/>
        </p:nvSpPr>
        <p:spPr>
          <a:xfrm>
            <a:off x="5219343" y="647642"/>
            <a:ext cx="3664086" cy="442035"/>
          </a:xfrm>
          <a:prstGeom prst="borderCallout1">
            <a:avLst>
              <a:gd name="adj1" fmla="val 18750"/>
              <a:gd name="adj2" fmla="val -8333"/>
              <a:gd name="adj3" fmla="val 417257"/>
              <a:gd name="adj4" fmla="val -24913"/>
            </a:avLst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defTabSz="7465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latin typeface="Delivery" panose="020F0503020204020204" pitchFamily="34" charset="0"/>
              </a:rPr>
              <a:t>GoTeach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reporting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requirements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to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be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collected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by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myVolunteering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platform</a:t>
            </a:r>
            <a:r>
              <a:rPr lang="de-DE" sz="1200" dirty="0">
                <a:latin typeface="Delivery" panose="020F0503020204020204" pitchFamily="34" charset="0"/>
              </a:rPr>
              <a:t> on </a:t>
            </a:r>
            <a:r>
              <a:rPr lang="de-DE" sz="1200" dirty="0" err="1">
                <a:latin typeface="Delivery" panose="020F0503020204020204" pitchFamily="34" charset="0"/>
              </a:rPr>
              <a:t>activity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level</a:t>
            </a:r>
            <a:endParaRPr lang="en-US" sz="788" dirty="0">
              <a:latin typeface="Delivery" panose="020F0503020204020204" pitchFamily="34" charset="0"/>
            </a:endParaRPr>
          </a:p>
        </p:txBody>
      </p:sp>
      <p:sp>
        <p:nvSpPr>
          <p:cNvPr id="9" name="Legende mit Linie 1 8"/>
          <p:cNvSpPr/>
          <p:nvPr/>
        </p:nvSpPr>
        <p:spPr>
          <a:xfrm>
            <a:off x="5239965" y="3198824"/>
            <a:ext cx="3664087" cy="442035"/>
          </a:xfrm>
          <a:prstGeom prst="borderCallout1">
            <a:avLst>
              <a:gd name="adj1" fmla="val 18750"/>
              <a:gd name="adj2" fmla="val -8333"/>
              <a:gd name="adj3" fmla="val 232403"/>
              <a:gd name="adj4" fmla="val -29338"/>
            </a:avLst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defTabSz="7465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Delivery" panose="020F0503020204020204" pitchFamily="34" charset="0"/>
              </a:rPr>
              <a:t>Additional </a:t>
            </a:r>
            <a:r>
              <a:rPr lang="de-DE" sz="1200" dirty="0" err="1">
                <a:latin typeface="Delivery" panose="020F0503020204020204" pitchFamily="34" charset="0"/>
              </a:rPr>
              <a:t>strategic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GoTeach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reporting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requirements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to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be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collected</a:t>
            </a:r>
            <a:r>
              <a:rPr lang="de-DE" sz="1200" dirty="0">
                <a:latin typeface="Delivery" panose="020F0503020204020204" pitchFamily="34" charset="0"/>
              </a:rPr>
              <a:t> on </a:t>
            </a:r>
            <a:r>
              <a:rPr lang="de-DE" sz="1200" dirty="0" err="1">
                <a:latin typeface="Delivery" panose="020F0503020204020204" pitchFamily="34" charset="0"/>
              </a:rPr>
              <a:t>country</a:t>
            </a:r>
            <a:r>
              <a:rPr lang="de-DE" sz="1200" dirty="0">
                <a:latin typeface="Delivery" panose="020F0503020204020204" pitchFamily="34" charset="0"/>
              </a:rPr>
              <a:t> </a:t>
            </a:r>
            <a:r>
              <a:rPr lang="de-DE" sz="1200" dirty="0" err="1">
                <a:latin typeface="Delivery" panose="020F0503020204020204" pitchFamily="34" charset="0"/>
              </a:rPr>
              <a:t>level</a:t>
            </a:r>
            <a:endParaRPr lang="en-US" sz="788" dirty="0">
              <a:latin typeface="Delivery" panose="020F0503020204020204" pitchFamily="34" charset="0"/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3852153" y="4054432"/>
            <a:ext cx="217251" cy="699152"/>
          </a:xfrm>
          <a:prstGeom prst="righ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31378"/>
              </p:ext>
            </p:extLst>
          </p:nvPr>
        </p:nvGraphicFramePr>
        <p:xfrm>
          <a:off x="4382765" y="3863644"/>
          <a:ext cx="4500664" cy="94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664">
                  <a:extLst>
                    <a:ext uri="{9D8B030D-6E8A-4147-A177-3AD203B41FA5}">
                      <a16:colId xmlns:a16="http://schemas.microsoft.com/office/drawing/2014/main" val="3244690694"/>
                    </a:ext>
                  </a:extLst>
                </a:gridCol>
              </a:tblGrid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# of partnership activities that does not involve volunteering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746759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# of young people from </a:t>
                      </a:r>
                      <a:r>
                        <a:rPr lang="en-US" sz="800" u="none" strike="noStrike" dirty="0" err="1">
                          <a:effectLst/>
                        </a:rPr>
                        <a:t>GoTeach</a:t>
                      </a:r>
                      <a:r>
                        <a:rPr lang="en-US" sz="800" u="none" strike="noStrike" dirty="0">
                          <a:effectLst/>
                        </a:rPr>
                        <a:t> partners who get a job at DPDHL in 2022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496924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# of young people from </a:t>
                      </a:r>
                      <a:r>
                        <a:rPr lang="en-US" sz="800" u="none" strike="noStrike" dirty="0" err="1">
                          <a:effectLst/>
                        </a:rPr>
                        <a:t>GoTeach</a:t>
                      </a:r>
                      <a:r>
                        <a:rPr lang="en-US" sz="800" u="none" strike="noStrike" dirty="0">
                          <a:effectLst/>
                        </a:rPr>
                        <a:t> partners who get a job at DPDHL since launch of partnership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869211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 # of young people participating in </a:t>
                      </a:r>
                      <a:r>
                        <a:rPr lang="en-US" sz="800" u="none" strike="noStrike" dirty="0" err="1">
                          <a:effectLst/>
                        </a:rPr>
                        <a:t>GoTeach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5264654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# of young people from </a:t>
                      </a:r>
                      <a:r>
                        <a:rPr lang="en-US" sz="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GoTeach</a:t>
                      </a:r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partners who participated in 3 or more interventions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875790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# of young women participating in </a:t>
                      </a:r>
                      <a:r>
                        <a:rPr lang="en-US" sz="800" u="none" strike="noStrike" dirty="0" err="1">
                          <a:effectLst/>
                        </a:rPr>
                        <a:t>GoTeach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96937"/>
                  </a:ext>
                </a:extLst>
              </a:tr>
              <a:tr h="13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 # of volunteers in </a:t>
                      </a:r>
                      <a:r>
                        <a:rPr lang="en-US" sz="800" u="none" strike="noStrike" dirty="0" err="1">
                          <a:effectLst/>
                        </a:rPr>
                        <a:t>GoTeach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79566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524126" y="4368952"/>
            <a:ext cx="914400" cy="2529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de-DE" sz="1200" b="1" dirty="0">
                <a:solidFill>
                  <a:srgbClr val="FF0000"/>
                </a:solidFill>
              </a:rPr>
              <a:t>NEW!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65" y="1205249"/>
            <a:ext cx="2528625" cy="1336351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71D63F8-FB04-4348-8FE9-69343619ED6B}"/>
              </a:ext>
            </a:extLst>
          </p:cNvPr>
          <p:cNvSpPr/>
          <p:nvPr/>
        </p:nvSpPr>
        <p:spPr>
          <a:xfrm>
            <a:off x="6575960" y="1801290"/>
            <a:ext cx="2307469" cy="1088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lvl="0"/>
            <a:r>
              <a:rPr lang="en-US" sz="1100" dirty="0"/>
              <a:t>We are expecting data to come in both </a:t>
            </a:r>
            <a:r>
              <a:rPr lang="en-US" sz="1100" dirty="0" err="1"/>
              <a:t>VoMi</a:t>
            </a:r>
            <a:r>
              <a:rPr lang="en-US" sz="1100" dirty="0"/>
              <a:t> and Excel in 2022 as this is a transitional year for us and then from 2023 we will move to ONLY </a:t>
            </a:r>
            <a:r>
              <a:rPr lang="en-US" sz="1100" dirty="0" err="1"/>
              <a:t>VoMi</a:t>
            </a:r>
            <a:r>
              <a:rPr lang="en-US" sz="1100" dirty="0"/>
              <a:t> for Activity KPIs, excel will be in place for strategic KPIs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8220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Reporting 2022: Strategic KPIs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DPDHL Group | Reporting 2022 | GoTeach | April 2022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34041"/>
              </p:ext>
            </p:extLst>
          </p:nvPr>
        </p:nvGraphicFramePr>
        <p:xfrm>
          <a:off x="426850" y="1302028"/>
          <a:ext cx="4500664" cy="1940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664">
                  <a:extLst>
                    <a:ext uri="{9D8B030D-6E8A-4147-A177-3AD203B41FA5}">
                      <a16:colId xmlns:a16="http://schemas.microsoft.com/office/drawing/2014/main" val="3244690694"/>
                    </a:ext>
                  </a:extLst>
                </a:gridCol>
              </a:tblGrid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# of partnership activities that does not involve volunteering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746759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# of young people from </a:t>
                      </a:r>
                      <a:r>
                        <a:rPr lang="en-US" sz="1100" u="none" strike="noStrike" dirty="0" err="1">
                          <a:effectLst/>
                        </a:rPr>
                        <a:t>GoTeach</a:t>
                      </a:r>
                      <a:r>
                        <a:rPr lang="en-US" sz="1100" u="none" strike="noStrike" dirty="0">
                          <a:effectLst/>
                        </a:rPr>
                        <a:t> partners who get a job at DPDHL in 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496924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# of young people from </a:t>
                      </a:r>
                      <a:r>
                        <a:rPr lang="en-US" sz="1100" b="1" u="none" strike="noStrike" dirty="0" err="1">
                          <a:effectLst/>
                        </a:rPr>
                        <a:t>GoTeach</a:t>
                      </a:r>
                      <a:r>
                        <a:rPr lang="en-US" sz="1100" b="1" u="none" strike="noStrike" dirty="0">
                          <a:effectLst/>
                        </a:rPr>
                        <a:t> partners who get a job at DPDHL since launch of partnership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869211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# of young people participating in </a:t>
                      </a:r>
                      <a:r>
                        <a:rPr lang="en-US" sz="1100" u="none" strike="noStrike" dirty="0" err="1">
                          <a:effectLst/>
                        </a:rPr>
                        <a:t>GoTeach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5264654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young people from </a:t>
                      </a:r>
                      <a:r>
                        <a:rPr lang="en-US" sz="1100" u="none" strike="noStrike" kern="1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GoTeach</a:t>
                      </a:r>
                      <a:r>
                        <a:rPr lang="en-US" sz="1100" u="none" strike="noStrike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partners who participated in 3 or more interventions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875790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# of young women participating in </a:t>
                      </a:r>
                      <a:r>
                        <a:rPr lang="en-US" sz="1100" u="none" strike="noStrike" dirty="0" err="1">
                          <a:effectLst/>
                        </a:rPr>
                        <a:t>GoTeach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96937"/>
                  </a:ext>
                </a:extLst>
              </a:tr>
              <a:tr h="22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# of volunteers in </a:t>
                      </a:r>
                      <a:r>
                        <a:rPr lang="en-US" sz="1100" u="none" strike="noStrike" dirty="0" err="1">
                          <a:effectLst/>
                        </a:rPr>
                        <a:t>GoTeach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795663"/>
                  </a:ext>
                </a:extLst>
              </a:tr>
            </a:tbl>
          </a:graphicData>
        </a:graphic>
      </p:graphicFrame>
      <p:sp>
        <p:nvSpPr>
          <p:cNvPr id="6" name="Rechteckige Legende 5"/>
          <p:cNvSpPr/>
          <p:nvPr/>
        </p:nvSpPr>
        <p:spPr>
          <a:xfrm>
            <a:off x="5583676" y="1237176"/>
            <a:ext cx="3022059" cy="1365365"/>
          </a:xfrm>
          <a:prstGeom prst="wedgeRectCallout">
            <a:avLst>
              <a:gd name="adj1" fmla="val -69354"/>
              <a:gd name="adj2" fmla="val -113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</a:rPr>
              <a:t>Explanation:</a:t>
            </a:r>
          </a:p>
          <a:p>
            <a:pPr algn="l"/>
            <a:endParaRPr lang="de-DE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All young people who were offered an employment contract are considered, even if the employee has already left the company in the meantime</a:t>
            </a:r>
            <a:endParaRPr lang="de-DE" sz="1200" dirty="0">
              <a:solidFill>
                <a:schemeClr val="tx1"/>
              </a:solidFill>
            </a:endParaRPr>
          </a:p>
          <a:p>
            <a:pPr algn="l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8" descr="A picture containing rain, food&#10;&#10;Description automatically generated">
            <a:extLst>
              <a:ext uri="{FF2B5EF4-FFF2-40B4-BE49-F238E27FC236}">
                <a16:creationId xmlns:a16="http://schemas.microsoft.com/office/drawing/2014/main" id="{9E54106B-1D6A-480D-9E47-CCD7DD52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1" b="102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6FB23-BFF1-4F14-9E78-7D16429C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Reporting Timeline</a:t>
            </a:r>
            <a:endParaRPr lang="en-GB" dirty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6D881C7-E9B6-4B56-87F8-5DAE2C0F9E8D}"/>
              </a:ext>
            </a:extLst>
          </p:cNvPr>
          <p:cNvSpPr/>
          <p:nvPr/>
        </p:nvSpPr>
        <p:spPr>
          <a:xfrm>
            <a:off x="323850" y="2736238"/>
            <a:ext cx="8496300" cy="360000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10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/>
            <a:endParaRPr lang="en-US" sz="1200" dirty="0"/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51DEB7C0-EF6D-4ABC-A534-8655BC4A8503}"/>
              </a:ext>
            </a:extLst>
          </p:cNvPr>
          <p:cNvSpPr txBox="1"/>
          <p:nvPr/>
        </p:nvSpPr>
        <p:spPr>
          <a:xfrm>
            <a:off x="1290178" y="2796041"/>
            <a:ext cx="786735" cy="240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ctr"/>
            <a:r>
              <a:rPr lang="de-DE" dirty="0"/>
              <a:t>Q1</a:t>
            </a:r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E2206A64-54E8-406B-A734-9F91A05B2BCC}"/>
              </a:ext>
            </a:extLst>
          </p:cNvPr>
          <p:cNvSpPr txBox="1"/>
          <p:nvPr/>
        </p:nvSpPr>
        <p:spPr>
          <a:xfrm>
            <a:off x="2857595" y="2775021"/>
            <a:ext cx="786735" cy="240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ctr"/>
            <a:r>
              <a:rPr lang="de-DE" dirty="0"/>
              <a:t>Q2</a:t>
            </a: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5C3541F1-7FD2-4F82-996B-3C5590397021}"/>
              </a:ext>
            </a:extLst>
          </p:cNvPr>
          <p:cNvSpPr txBox="1"/>
          <p:nvPr/>
        </p:nvSpPr>
        <p:spPr>
          <a:xfrm>
            <a:off x="6984708" y="2796041"/>
            <a:ext cx="1167072" cy="240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ctr"/>
            <a:r>
              <a:rPr lang="de-DE" dirty="0"/>
              <a:t>Q4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15E221F5-E0C6-4111-8817-8554AEE44527}"/>
              </a:ext>
            </a:extLst>
          </p:cNvPr>
          <p:cNvSpPr txBox="1"/>
          <p:nvPr/>
        </p:nvSpPr>
        <p:spPr>
          <a:xfrm>
            <a:off x="323851" y="1158822"/>
            <a:ext cx="1753062" cy="1332130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08000" rIns="162000" bIns="108000" rtlCol="0" anchor="t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en-US" dirty="0"/>
              <a:t>31 March</a:t>
            </a:r>
          </a:p>
          <a:p>
            <a:r>
              <a:rPr lang="en-US" sz="1100" dirty="0"/>
              <a:t>2022 Planning: activation plans finished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2E0BB42F-0797-43D6-99A8-3B5714519AD4}"/>
              </a:ext>
            </a:extLst>
          </p:cNvPr>
          <p:cNvSpPr txBox="1"/>
          <p:nvPr/>
        </p:nvSpPr>
        <p:spPr>
          <a:xfrm>
            <a:off x="5233481" y="505838"/>
            <a:ext cx="3754876" cy="1985115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08000" rIns="162000" bIns="108000" rtlCol="0" anchor="t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en-US" dirty="0"/>
              <a:t>31 December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activities are reported on </a:t>
            </a:r>
            <a:r>
              <a:rPr lang="en-US" sz="1100" dirty="0" err="1"/>
              <a:t>myVolunteering</a:t>
            </a:r>
            <a:r>
              <a:rPr lang="en-US" sz="1100" dirty="0"/>
              <a:t> microsite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additional strategic KPIs are collected on country level and aligned between DHL and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Filled reporting template sent to Regional </a:t>
            </a:r>
            <a:r>
              <a:rPr lang="en-US" sz="1100" dirty="0" err="1"/>
              <a:t>GoTeach</a:t>
            </a:r>
            <a:r>
              <a:rPr lang="en-US" sz="1100" dirty="0"/>
              <a:t> Coordinators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Regional </a:t>
            </a:r>
            <a:r>
              <a:rPr lang="en-US" sz="1100" dirty="0" err="1"/>
              <a:t>GoTeach</a:t>
            </a:r>
            <a:r>
              <a:rPr lang="en-US" sz="1100" dirty="0"/>
              <a:t> Coordinators check plausibility and forward final results to Corporate </a:t>
            </a:r>
            <a:r>
              <a:rPr lang="en-US" sz="1100" dirty="0" err="1"/>
              <a:t>GoTeach</a:t>
            </a:r>
            <a:r>
              <a:rPr lang="en-US" sz="1100" dirty="0"/>
              <a:t> office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35184F76-E230-430A-8CB8-74D410D32307}"/>
              </a:ext>
            </a:extLst>
          </p:cNvPr>
          <p:cNvSpPr txBox="1"/>
          <p:nvPr/>
        </p:nvSpPr>
        <p:spPr>
          <a:xfrm>
            <a:off x="1137600" y="3341522"/>
            <a:ext cx="3160639" cy="1381637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08000" rIns="162000" bIns="108000" rtlCol="0" anchor="t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en-US" dirty="0"/>
              <a:t>30 June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Regional </a:t>
            </a:r>
            <a:r>
              <a:rPr lang="en-US" sz="1100" dirty="0" err="1"/>
              <a:t>GoTeach</a:t>
            </a:r>
            <a:r>
              <a:rPr lang="en-US" sz="1100" dirty="0"/>
              <a:t> Coordinators generate first report on </a:t>
            </a:r>
            <a:r>
              <a:rPr lang="en-US" sz="1100" dirty="0" err="1"/>
              <a:t>VoMi</a:t>
            </a:r>
            <a:r>
              <a:rPr lang="en-US" sz="1100" dirty="0"/>
              <a:t> to check country entries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Collect feedback from countries/regions on issues they face in reporting </a:t>
            </a:r>
            <a:r>
              <a:rPr lang="en-US" sz="1100" dirty="0" err="1"/>
              <a:t>GoTeach</a:t>
            </a:r>
            <a:r>
              <a:rPr lang="en-US" sz="1100" dirty="0"/>
              <a:t> activities</a:t>
            </a:r>
          </a:p>
        </p:txBody>
      </p:sp>
      <p:cxnSp>
        <p:nvCxnSpPr>
          <p:cNvPr id="44" name="Straight Connector 57">
            <a:extLst>
              <a:ext uri="{FF2B5EF4-FFF2-40B4-BE49-F238E27FC236}">
                <a16:creationId xmlns:a16="http://schemas.microsoft.com/office/drawing/2014/main" id="{EAEDADCB-979D-4C3E-A816-CF80F45E2231}"/>
              </a:ext>
            </a:extLst>
          </p:cNvPr>
          <p:cNvCxnSpPr>
            <a:cxnSpLocks/>
          </p:cNvCxnSpPr>
          <p:nvPr/>
        </p:nvCxnSpPr>
        <p:spPr>
          <a:xfrm>
            <a:off x="1683545" y="2490952"/>
            <a:ext cx="0" cy="2452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DPDHL Group | Reporting 2022 | </a:t>
            </a:r>
            <a:r>
              <a:rPr lang="en-US" dirty="0" err="1"/>
              <a:t>GoTeach</a:t>
            </a:r>
            <a:r>
              <a:rPr lang="en-US" dirty="0"/>
              <a:t> | April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5" name="Straight Connector 57">
            <a:extLst>
              <a:ext uri="{FF2B5EF4-FFF2-40B4-BE49-F238E27FC236}">
                <a16:creationId xmlns:a16="http://schemas.microsoft.com/office/drawing/2014/main" id="{EAEDADCB-979D-4C3E-A816-CF80F45E2231}"/>
              </a:ext>
            </a:extLst>
          </p:cNvPr>
          <p:cNvCxnSpPr>
            <a:cxnSpLocks/>
          </p:cNvCxnSpPr>
          <p:nvPr/>
        </p:nvCxnSpPr>
        <p:spPr>
          <a:xfrm>
            <a:off x="3250962" y="3096237"/>
            <a:ext cx="0" cy="2452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7">
            <a:extLst>
              <a:ext uri="{FF2B5EF4-FFF2-40B4-BE49-F238E27FC236}">
                <a16:creationId xmlns:a16="http://schemas.microsoft.com/office/drawing/2014/main" id="{EAEDADCB-979D-4C3E-A816-CF80F45E2231}"/>
              </a:ext>
            </a:extLst>
          </p:cNvPr>
          <p:cNvCxnSpPr>
            <a:cxnSpLocks/>
          </p:cNvCxnSpPr>
          <p:nvPr/>
        </p:nvCxnSpPr>
        <p:spPr>
          <a:xfrm>
            <a:off x="7578506" y="2490952"/>
            <a:ext cx="0" cy="2452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4">
            <a:extLst>
              <a:ext uri="{FF2B5EF4-FFF2-40B4-BE49-F238E27FC236}">
                <a16:creationId xmlns:a16="http://schemas.microsoft.com/office/drawing/2014/main" id="{E2206A64-54E8-406B-A734-9F91A05B2BCC}"/>
              </a:ext>
            </a:extLst>
          </p:cNvPr>
          <p:cNvSpPr txBox="1"/>
          <p:nvPr/>
        </p:nvSpPr>
        <p:spPr>
          <a:xfrm>
            <a:off x="4963304" y="2775020"/>
            <a:ext cx="786735" cy="240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ctr"/>
            <a:r>
              <a:rPr lang="de-DE" dirty="0"/>
              <a:t>Q3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35184F76-E230-430A-8CB8-74D410D32307}"/>
              </a:ext>
            </a:extLst>
          </p:cNvPr>
          <p:cNvSpPr txBox="1"/>
          <p:nvPr/>
        </p:nvSpPr>
        <p:spPr>
          <a:xfrm>
            <a:off x="4417114" y="3327001"/>
            <a:ext cx="2084811" cy="1396157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08000" rIns="162000" bIns="108000" rtlCol="0" anchor="t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en-US" dirty="0"/>
              <a:t>30 September</a:t>
            </a:r>
          </a:p>
          <a:p>
            <a:r>
              <a:rPr lang="en-US" sz="1100" dirty="0"/>
              <a:t>Regional </a:t>
            </a:r>
            <a:r>
              <a:rPr lang="en-US" sz="1100" dirty="0" err="1"/>
              <a:t>GoTeach</a:t>
            </a:r>
            <a:r>
              <a:rPr lang="en-US" sz="1100" dirty="0"/>
              <a:t> Coordinators generate second report on </a:t>
            </a:r>
            <a:r>
              <a:rPr lang="en-US" sz="1100" dirty="0" err="1"/>
              <a:t>VoMi</a:t>
            </a:r>
            <a:r>
              <a:rPr lang="en-US" sz="1100" dirty="0"/>
              <a:t> to check country entries</a:t>
            </a:r>
          </a:p>
        </p:txBody>
      </p:sp>
      <p:cxnSp>
        <p:nvCxnSpPr>
          <p:cNvPr id="51" name="Straight Connector 57">
            <a:extLst>
              <a:ext uri="{FF2B5EF4-FFF2-40B4-BE49-F238E27FC236}">
                <a16:creationId xmlns:a16="http://schemas.microsoft.com/office/drawing/2014/main" id="{EAEDADCB-979D-4C3E-A816-CF80F45E2231}"/>
              </a:ext>
            </a:extLst>
          </p:cNvPr>
          <p:cNvCxnSpPr>
            <a:cxnSpLocks/>
          </p:cNvCxnSpPr>
          <p:nvPr/>
        </p:nvCxnSpPr>
        <p:spPr>
          <a:xfrm>
            <a:off x="5361837" y="3096237"/>
            <a:ext cx="0" cy="2452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0">
            <a:extLst>
              <a:ext uri="{FF2B5EF4-FFF2-40B4-BE49-F238E27FC236}">
                <a16:creationId xmlns:a16="http://schemas.microsoft.com/office/drawing/2014/main" id="{15E221F5-E0C6-4111-8817-8554AEE44527}"/>
              </a:ext>
            </a:extLst>
          </p:cNvPr>
          <p:cNvSpPr txBox="1"/>
          <p:nvPr/>
        </p:nvSpPr>
        <p:spPr>
          <a:xfrm>
            <a:off x="2198116" y="1155521"/>
            <a:ext cx="2589884" cy="1332130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08000" rIns="162000" bIns="108000" rtlCol="0" anchor="t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en-US" dirty="0"/>
              <a:t>April/May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Info sessions for users: How to use the </a:t>
            </a:r>
            <a:r>
              <a:rPr lang="en-US" sz="1100" dirty="0" err="1"/>
              <a:t>myVolunteering</a:t>
            </a:r>
            <a:r>
              <a:rPr lang="en-US" sz="1100" dirty="0"/>
              <a:t> </a:t>
            </a:r>
            <a:r>
              <a:rPr lang="en-US" sz="1100" dirty="0" err="1"/>
              <a:t>mircosite</a:t>
            </a:r>
            <a:r>
              <a:rPr lang="en-US" sz="1100" dirty="0"/>
              <a:t> to report </a:t>
            </a:r>
            <a:r>
              <a:rPr lang="en-US" sz="1100" dirty="0" err="1"/>
              <a:t>GoTeach</a:t>
            </a:r>
            <a:r>
              <a:rPr lang="en-US" sz="1100" dirty="0"/>
              <a:t> activities?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“Lessons learnt” document from 2021 reporting shared by Amber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3" name="Straight Connector 57">
            <a:extLst>
              <a:ext uri="{FF2B5EF4-FFF2-40B4-BE49-F238E27FC236}">
                <a16:creationId xmlns:a16="http://schemas.microsoft.com/office/drawing/2014/main" id="{EAEDADCB-979D-4C3E-A816-CF80F45E2231}"/>
              </a:ext>
            </a:extLst>
          </p:cNvPr>
          <p:cNvCxnSpPr>
            <a:cxnSpLocks/>
          </p:cNvCxnSpPr>
          <p:nvPr/>
        </p:nvCxnSpPr>
        <p:spPr>
          <a:xfrm>
            <a:off x="2607673" y="2487651"/>
            <a:ext cx="0" cy="2452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5" imgW="482" imgH="481" progId="TCLayout.ActiveDocument.1">
                  <p:embed/>
                </p:oleObj>
              </mc:Choice>
              <mc:Fallback>
                <p:oleObj name="think-cell Slide" r:id="rId5" imgW="482" imgH="48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B6FB23-BFF1-4F14-9E78-7D16429C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Getting prepared for Reporting?- Next Steps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99" y="385164"/>
            <a:ext cx="1393200" cy="52523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B70E0CF-B4F5-4330-AECB-D071E404B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3"/>
            <a:ext cx="8117532" cy="138499"/>
          </a:xfrm>
        </p:spPr>
        <p:txBody>
          <a:bodyPr/>
          <a:lstStyle/>
          <a:p>
            <a:pPr defTabSz="685783"/>
            <a:r>
              <a:rPr lang="en-US">
                <a:solidFill>
                  <a:prstClr val="black"/>
                </a:solidFill>
                <a:latin typeface="Delivery"/>
              </a:rPr>
              <a:t>DPDHL Group | Reporting 2022 | GoTeach | April 2022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35" y="1757916"/>
            <a:ext cx="1692792" cy="3385584"/>
          </a:xfrm>
          <a:prstGeom prst="rect">
            <a:avLst/>
          </a:prstGeom>
        </p:spPr>
      </p:pic>
      <p:sp>
        <p:nvSpPr>
          <p:cNvPr id="22" name="Rectangle: Rounded Corners 94">
            <a:extLst>
              <a:ext uri="{FF2B5EF4-FFF2-40B4-BE49-F238E27FC236}">
                <a16:creationId xmlns:a16="http://schemas.microsoft.com/office/drawing/2014/main" id="{3F05BE3B-38E8-4B8F-A2C1-1B1A44551D5D}"/>
              </a:ext>
            </a:extLst>
          </p:cNvPr>
          <p:cNvSpPr/>
          <p:nvPr/>
        </p:nvSpPr>
        <p:spPr>
          <a:xfrm>
            <a:off x="1335970" y="1194819"/>
            <a:ext cx="3234047" cy="512225"/>
          </a:xfrm>
          <a:prstGeom prst="roundRect">
            <a:avLst>
              <a:gd name="adj" fmla="val 48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64BD00-BE58-4C46-934C-E797A3F4A594}"/>
              </a:ext>
            </a:extLst>
          </p:cNvPr>
          <p:cNvSpPr/>
          <p:nvPr/>
        </p:nvSpPr>
        <p:spPr>
          <a:xfrm>
            <a:off x="1470815" y="1252814"/>
            <a:ext cx="29977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Does all country teams have access to My </a:t>
            </a:r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  <a:hlinkClick r:id="rId9"/>
              </a:rPr>
              <a:t>Volunteering Microsite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?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Delivery" panose="020F0503020204020204" pitchFamily="34" charset="0"/>
              <a:ea typeface="Delivery" panose="020F0503020204020204" pitchFamily="34" charset="0"/>
              <a:cs typeface="Delivery" panose="020F0503020204020204" pitchFamily="34" charset="0"/>
            </a:endParaRPr>
          </a:p>
        </p:txBody>
      </p:sp>
      <p:sp>
        <p:nvSpPr>
          <p:cNvPr id="24" name="Rectangle: Rounded Corners 98">
            <a:extLst>
              <a:ext uri="{FF2B5EF4-FFF2-40B4-BE49-F238E27FC236}">
                <a16:creationId xmlns:a16="http://schemas.microsoft.com/office/drawing/2014/main" id="{D139B6BE-CB81-43E8-BEF2-6D59472C8A67}"/>
              </a:ext>
            </a:extLst>
          </p:cNvPr>
          <p:cNvSpPr/>
          <p:nvPr/>
        </p:nvSpPr>
        <p:spPr>
          <a:xfrm>
            <a:off x="1335970" y="1970501"/>
            <a:ext cx="3234047" cy="512225"/>
          </a:xfrm>
          <a:prstGeom prst="roundRect">
            <a:avLst>
              <a:gd name="adj" fmla="val 48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/>
          </a:p>
        </p:txBody>
      </p:sp>
      <p:sp>
        <p:nvSpPr>
          <p:cNvPr id="26" name="Rectangle: Rounded Corners 105">
            <a:extLst>
              <a:ext uri="{FF2B5EF4-FFF2-40B4-BE49-F238E27FC236}">
                <a16:creationId xmlns:a16="http://schemas.microsoft.com/office/drawing/2014/main" id="{9CA58532-BCEF-4F51-9F91-125757A8A375}"/>
              </a:ext>
            </a:extLst>
          </p:cNvPr>
          <p:cNvSpPr/>
          <p:nvPr/>
        </p:nvSpPr>
        <p:spPr>
          <a:xfrm>
            <a:off x="1335970" y="2746183"/>
            <a:ext cx="3234047" cy="512225"/>
          </a:xfrm>
          <a:prstGeom prst="roundRect">
            <a:avLst>
              <a:gd name="adj" fmla="val 48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/>
          </a:p>
        </p:txBody>
      </p:sp>
      <p:sp>
        <p:nvSpPr>
          <p:cNvPr id="27" name="Rectangle: Rounded Corners 112">
            <a:extLst>
              <a:ext uri="{FF2B5EF4-FFF2-40B4-BE49-F238E27FC236}">
                <a16:creationId xmlns:a16="http://schemas.microsoft.com/office/drawing/2014/main" id="{1048D83F-D466-46E2-80DF-9591497F7529}"/>
              </a:ext>
            </a:extLst>
          </p:cNvPr>
          <p:cNvSpPr/>
          <p:nvPr/>
        </p:nvSpPr>
        <p:spPr>
          <a:xfrm>
            <a:off x="1335970" y="3521866"/>
            <a:ext cx="3234047" cy="512225"/>
          </a:xfrm>
          <a:prstGeom prst="roundRect">
            <a:avLst>
              <a:gd name="adj" fmla="val 48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8139B7-329C-46BC-A1B3-03A5578EE122}"/>
              </a:ext>
            </a:extLst>
          </p:cNvPr>
          <p:cNvGrpSpPr/>
          <p:nvPr/>
        </p:nvGrpSpPr>
        <p:grpSpPr>
          <a:xfrm>
            <a:off x="680020" y="1266158"/>
            <a:ext cx="540536" cy="337457"/>
            <a:chOff x="2548265" y="1828799"/>
            <a:chExt cx="720715" cy="4499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BDEBC1-DBB0-4F25-9834-86F6A2E27F50}"/>
                </a:ext>
              </a:extLst>
            </p:cNvPr>
            <p:cNvSpPr/>
            <p:nvPr/>
          </p:nvSpPr>
          <p:spPr>
            <a:xfrm>
              <a:off x="2548265" y="1828799"/>
              <a:ext cx="475923" cy="449943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E3364296-1532-4C26-AC19-4C9ED35E77B0}"/>
                </a:ext>
              </a:extLst>
            </p:cNvPr>
            <p:cNvSpPr/>
            <p:nvPr/>
          </p:nvSpPr>
          <p:spPr>
            <a:xfrm rot="20775735">
              <a:off x="2689860" y="1834514"/>
              <a:ext cx="579120" cy="274320"/>
            </a:xfrm>
            <a:custGeom>
              <a:avLst/>
              <a:gdLst>
                <a:gd name="connsiteX0" fmla="*/ 0 w 579120"/>
                <a:gd name="connsiteY0" fmla="*/ 83820 h 274320"/>
                <a:gd name="connsiteX1" fmla="*/ 137160 w 579120"/>
                <a:gd name="connsiteY1" fmla="*/ 274320 h 274320"/>
                <a:gd name="connsiteX2" fmla="*/ 579120 w 57912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274320">
                  <a:moveTo>
                    <a:pt x="0" y="83820"/>
                  </a:moveTo>
                  <a:lnTo>
                    <a:pt x="137160" y="274320"/>
                  </a:lnTo>
                  <a:lnTo>
                    <a:pt x="57912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C0B00-8C54-4172-8599-53C2816E334F}"/>
              </a:ext>
            </a:extLst>
          </p:cNvPr>
          <p:cNvGrpSpPr/>
          <p:nvPr/>
        </p:nvGrpSpPr>
        <p:grpSpPr>
          <a:xfrm>
            <a:off x="680020" y="2028832"/>
            <a:ext cx="540536" cy="337457"/>
            <a:chOff x="2548265" y="1828799"/>
            <a:chExt cx="720715" cy="4499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56F821-DB4A-4B81-9143-D816258AFBFE}"/>
                </a:ext>
              </a:extLst>
            </p:cNvPr>
            <p:cNvSpPr/>
            <p:nvPr/>
          </p:nvSpPr>
          <p:spPr>
            <a:xfrm>
              <a:off x="2548265" y="1828799"/>
              <a:ext cx="475923" cy="449943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7148B68C-DD5D-47E6-9940-ACD2665EC61D}"/>
                </a:ext>
              </a:extLst>
            </p:cNvPr>
            <p:cNvSpPr/>
            <p:nvPr/>
          </p:nvSpPr>
          <p:spPr>
            <a:xfrm rot="20775735">
              <a:off x="2689860" y="1834514"/>
              <a:ext cx="579120" cy="274320"/>
            </a:xfrm>
            <a:custGeom>
              <a:avLst/>
              <a:gdLst>
                <a:gd name="connsiteX0" fmla="*/ 0 w 579120"/>
                <a:gd name="connsiteY0" fmla="*/ 83820 h 274320"/>
                <a:gd name="connsiteX1" fmla="*/ 137160 w 579120"/>
                <a:gd name="connsiteY1" fmla="*/ 274320 h 274320"/>
                <a:gd name="connsiteX2" fmla="*/ 579120 w 57912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274320">
                  <a:moveTo>
                    <a:pt x="0" y="83820"/>
                  </a:moveTo>
                  <a:lnTo>
                    <a:pt x="137160" y="274320"/>
                  </a:lnTo>
                  <a:lnTo>
                    <a:pt x="57912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B6C04E-3E39-433E-A002-EBDDBA29F29B}"/>
              </a:ext>
            </a:extLst>
          </p:cNvPr>
          <p:cNvGrpSpPr/>
          <p:nvPr/>
        </p:nvGrpSpPr>
        <p:grpSpPr>
          <a:xfrm>
            <a:off x="680020" y="2791507"/>
            <a:ext cx="540536" cy="337457"/>
            <a:chOff x="2548265" y="1828799"/>
            <a:chExt cx="720715" cy="4499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134B78-1B4E-4534-8AC8-8D9DAA039E44}"/>
                </a:ext>
              </a:extLst>
            </p:cNvPr>
            <p:cNvSpPr/>
            <p:nvPr/>
          </p:nvSpPr>
          <p:spPr>
            <a:xfrm>
              <a:off x="2548265" y="1828799"/>
              <a:ext cx="475923" cy="449943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807183FB-7A21-48F8-A25C-5977086859FD}"/>
                </a:ext>
              </a:extLst>
            </p:cNvPr>
            <p:cNvSpPr/>
            <p:nvPr/>
          </p:nvSpPr>
          <p:spPr>
            <a:xfrm rot="20775735">
              <a:off x="2689860" y="1834514"/>
              <a:ext cx="579120" cy="274320"/>
            </a:xfrm>
            <a:custGeom>
              <a:avLst/>
              <a:gdLst>
                <a:gd name="connsiteX0" fmla="*/ 0 w 579120"/>
                <a:gd name="connsiteY0" fmla="*/ 83820 h 274320"/>
                <a:gd name="connsiteX1" fmla="*/ 137160 w 579120"/>
                <a:gd name="connsiteY1" fmla="*/ 274320 h 274320"/>
                <a:gd name="connsiteX2" fmla="*/ 579120 w 57912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274320">
                  <a:moveTo>
                    <a:pt x="0" y="83820"/>
                  </a:moveTo>
                  <a:lnTo>
                    <a:pt x="137160" y="274320"/>
                  </a:lnTo>
                  <a:lnTo>
                    <a:pt x="57912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5BB7A9-2829-468D-AA0B-BA5F489D4AB1}"/>
              </a:ext>
            </a:extLst>
          </p:cNvPr>
          <p:cNvGrpSpPr/>
          <p:nvPr/>
        </p:nvGrpSpPr>
        <p:grpSpPr>
          <a:xfrm>
            <a:off x="680020" y="3554180"/>
            <a:ext cx="540536" cy="337457"/>
            <a:chOff x="2548265" y="1828799"/>
            <a:chExt cx="720715" cy="44994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A947C1-9FA4-4FB3-9BDB-AFB53E31ACE9}"/>
                </a:ext>
              </a:extLst>
            </p:cNvPr>
            <p:cNvSpPr/>
            <p:nvPr/>
          </p:nvSpPr>
          <p:spPr>
            <a:xfrm>
              <a:off x="2548265" y="1828799"/>
              <a:ext cx="475923" cy="449943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 dirty="0"/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8D6CD380-1424-469C-8B40-8D96E0D066B1}"/>
                </a:ext>
              </a:extLst>
            </p:cNvPr>
            <p:cNvSpPr/>
            <p:nvPr/>
          </p:nvSpPr>
          <p:spPr>
            <a:xfrm rot="20775735">
              <a:off x="2689860" y="1834514"/>
              <a:ext cx="579120" cy="274320"/>
            </a:xfrm>
            <a:custGeom>
              <a:avLst/>
              <a:gdLst>
                <a:gd name="connsiteX0" fmla="*/ 0 w 579120"/>
                <a:gd name="connsiteY0" fmla="*/ 83820 h 274320"/>
                <a:gd name="connsiteX1" fmla="*/ 137160 w 579120"/>
                <a:gd name="connsiteY1" fmla="*/ 274320 h 274320"/>
                <a:gd name="connsiteX2" fmla="*/ 579120 w 57912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274320">
                  <a:moveTo>
                    <a:pt x="0" y="83820"/>
                  </a:moveTo>
                  <a:lnTo>
                    <a:pt x="137160" y="274320"/>
                  </a:lnTo>
                  <a:lnTo>
                    <a:pt x="57912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264BD00-BE58-4C46-934C-E797A3F4A594}"/>
              </a:ext>
            </a:extLst>
          </p:cNvPr>
          <p:cNvSpPr/>
          <p:nvPr/>
        </p:nvSpPr>
        <p:spPr>
          <a:xfrm>
            <a:off x="1489920" y="2022706"/>
            <a:ext cx="2959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Do all of you have Coordinator access on My Volunteering Microsite?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Delivery" panose="020F0503020204020204" pitchFamily="34" charset="0"/>
              <a:ea typeface="Delivery" panose="020F0503020204020204" pitchFamily="34" charset="0"/>
              <a:cs typeface="Delivery" panose="020F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64BD00-BE58-4C46-934C-E797A3F4A594}"/>
              </a:ext>
            </a:extLst>
          </p:cNvPr>
          <p:cNvSpPr/>
          <p:nvPr/>
        </p:nvSpPr>
        <p:spPr>
          <a:xfrm>
            <a:off x="1489920" y="2796409"/>
            <a:ext cx="2964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Have you received the Reporting Handbook and the new template?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Delivery" panose="020F0503020204020204" pitchFamily="34" charset="0"/>
              <a:ea typeface="Delivery" panose="020F0503020204020204" pitchFamily="34" charset="0"/>
              <a:cs typeface="Delivery" panose="020F05030202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64BD00-BE58-4C46-934C-E797A3F4A594}"/>
              </a:ext>
            </a:extLst>
          </p:cNvPr>
          <p:cNvSpPr/>
          <p:nvPr/>
        </p:nvSpPr>
        <p:spPr>
          <a:xfrm>
            <a:off x="1489920" y="3561036"/>
            <a:ext cx="2964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Would you like to have info sessions on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GoTeach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 reporting on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VoMi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?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Delivery" panose="020F0503020204020204" pitchFamily="34" charset="0"/>
              <a:ea typeface="Delivery" panose="020F0503020204020204" pitchFamily="34" charset="0"/>
              <a:cs typeface="Delivery" panose="020F05030202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EFF692-552A-4231-9601-05BA5D19F977}"/>
              </a:ext>
            </a:extLst>
          </p:cNvPr>
          <p:cNvSpPr/>
          <p:nvPr/>
        </p:nvSpPr>
        <p:spPr>
          <a:xfrm>
            <a:off x="4719882" y="3650021"/>
            <a:ext cx="24258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"/>
    </mc:Choice>
    <mc:Fallback xmlns="">
      <p:transition spd="slow" advTm="137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PDHL_Group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PDHL_Group.potx" id="{7A6EF771-38D1-4D69-9661-B72FE43FCD06}" vid="{3133A5B2-F142-47A1-96D1-21B74E9F1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E6B4490A89A64884417C3F747BD5B3" ma:contentTypeVersion="4" ma:contentTypeDescription="Ein neues Dokument erstellen." ma:contentTypeScope="" ma:versionID="e6c572f9a28289c5b8124d164ab283d0">
  <xsd:schema xmlns:xsd="http://www.w3.org/2001/XMLSchema" xmlns:xs="http://www.w3.org/2001/XMLSchema" xmlns:p="http://schemas.microsoft.com/office/2006/metadata/properties" xmlns:ns2="d5e6290c-b9ce-4bbd-8f8f-ed2ff21c62bb" xmlns:ns3="b71ac013-333c-46b6-b752-3ede1afa882d" targetNamespace="http://schemas.microsoft.com/office/2006/metadata/properties" ma:root="true" ma:fieldsID="6d8247ec6affb7abc080deb0c37f9ea1" ns2:_="" ns3:_="">
    <xsd:import namespace="d5e6290c-b9ce-4bbd-8f8f-ed2ff21c62bb"/>
    <xsd:import namespace="b71ac013-333c-46b6-b752-3ede1afa8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6290c-b9ce-4bbd-8f8f-ed2ff21c6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ac013-333c-46b6-b752-3ede1afa8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813D7-E768-4E1B-8632-C0CC73BAC405}">
  <ds:schemaRefs>
    <ds:schemaRef ds:uri="http://purl.org/dc/elements/1.1/"/>
    <ds:schemaRef ds:uri="http://schemas.microsoft.com/office/infopath/2007/PartnerControls"/>
    <ds:schemaRef ds:uri="d5e6290c-b9ce-4bbd-8f8f-ed2ff21c62bb"/>
    <ds:schemaRef ds:uri="http://www.w3.org/XML/1998/namespace"/>
    <ds:schemaRef ds:uri="b71ac013-333c-46b6-b752-3ede1afa882d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DB98291-0DA6-45B1-BB13-A3CA2AC18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5BFD5-722A-4041-80C1-3F2EEA5BF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6290c-b9ce-4bbd-8f8f-ed2ff21c62bb"/>
    <ds:schemaRef ds:uri="b71ac013-333c-46b6-b752-3ede1afa8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DPDHL_Group</Template>
  <TotalTime>0</TotalTime>
  <Words>497</Words>
  <Application>Microsoft Office PowerPoint</Application>
  <PresentationFormat>Bildschirmpräsentation (16:9)</PresentationFormat>
  <Paragraphs>60</Paragraphs>
  <Slides>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Delivery</vt:lpstr>
      <vt:lpstr>Delivery Cd Black</vt:lpstr>
      <vt:lpstr>Delivery Cd Light</vt:lpstr>
      <vt:lpstr>Symbol</vt:lpstr>
      <vt:lpstr>DPDHL_Group</vt:lpstr>
      <vt:lpstr>think-cell Folie</vt:lpstr>
      <vt:lpstr>think-cell Slide</vt:lpstr>
      <vt:lpstr> GoTeach Reporting</vt:lpstr>
      <vt:lpstr>Reporting: Excel Template 2022</vt:lpstr>
      <vt:lpstr>Reporting 2022: Strategic KPIs</vt:lpstr>
      <vt:lpstr>2022 Reporting Timeline</vt:lpstr>
      <vt:lpstr>Getting prepared for Reporting?- Next Steps</vt:lpstr>
    </vt:vector>
  </TitlesOfParts>
  <Company>DHL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ESG-Präsentation</dc:title>
  <dc:creator>Beatrice Scharrenberg</dc:creator>
  <dc:description/>
  <cp:lastModifiedBy>Novotny Susanne</cp:lastModifiedBy>
  <cp:revision>4086</cp:revision>
  <cp:lastPrinted>2021-03-02T12:35:14Z</cp:lastPrinted>
  <dcterms:created xsi:type="dcterms:W3CDTF">2021-01-21T15:03:09Z</dcterms:created>
  <dcterms:modified xsi:type="dcterms:W3CDTF">2022-03-31T12:25:16Z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line">
    <vt:lpwstr>FY 2020</vt:lpwstr>
  </property>
  <property fmtid="{D5CDD505-2E9C-101B-9397-08002B2CF9AE}" pid="3" name="location">
    <vt:lpwstr>Bonn</vt:lpwstr>
  </property>
  <property fmtid="{D5CDD505-2E9C-101B-9397-08002B2CF9AE}" pid="4" name="project">
    <vt:lpwstr/>
  </property>
  <property fmtid="{D5CDD505-2E9C-101B-9397-08002B2CF9AE}" pid="5" name="date">
    <vt:lpwstr>9 March 2021</vt:lpwstr>
  </property>
  <property fmtid="{D5CDD505-2E9C-101B-9397-08002B2CF9AE}" pid="6" name="descriptor">
    <vt:lpwstr/>
  </property>
  <property fmtid="{D5CDD505-2E9C-101B-9397-08002B2CF9AE}" pid="7" name="identifier">
    <vt:lpwstr/>
  </property>
  <property fmtid="{D5CDD505-2E9C-101B-9397-08002B2CF9AE}" pid="8" name="classification">
    <vt:lpwstr>UNCLASSIFIED (PUBLIC)</vt:lpwstr>
  </property>
  <property fmtid="{D5CDD505-2E9C-101B-9397-08002B2CF9AE}" pid="9" name="MSIP_Label_736915f3-2f02-4945-8997-f2963298db46_Enabled">
    <vt:lpwstr>true</vt:lpwstr>
  </property>
  <property fmtid="{D5CDD505-2E9C-101B-9397-08002B2CF9AE}" pid="10" name="MSIP_Label_736915f3-2f02-4945-8997-f2963298db46_SetDate">
    <vt:lpwstr>2022-03-30T08:24:17Z</vt:lpwstr>
  </property>
  <property fmtid="{D5CDD505-2E9C-101B-9397-08002B2CF9AE}" pid="11" name="MSIP_Label_736915f3-2f02-4945-8997-f2963298db46_Method">
    <vt:lpwstr>Standard</vt:lpwstr>
  </property>
  <property fmtid="{D5CDD505-2E9C-101B-9397-08002B2CF9AE}" pid="12" name="MSIP_Label_736915f3-2f02-4945-8997-f2963298db46_Name">
    <vt:lpwstr>Internal</vt:lpwstr>
  </property>
  <property fmtid="{D5CDD505-2E9C-101B-9397-08002B2CF9AE}" pid="13" name="MSIP_Label_736915f3-2f02-4945-8997-f2963298db46_SiteId">
    <vt:lpwstr>cd99fef8-1cd3-4a2a-9bdf-15531181d65e</vt:lpwstr>
  </property>
  <property fmtid="{D5CDD505-2E9C-101B-9397-08002B2CF9AE}" pid="14" name="MSIP_Label_736915f3-2f02-4945-8997-f2963298db46_ActionId">
    <vt:lpwstr>4a47f778-4418-414d-9593-ecf8b1f1a5c6</vt:lpwstr>
  </property>
  <property fmtid="{D5CDD505-2E9C-101B-9397-08002B2CF9AE}" pid="15" name="MSIP_Label_736915f3-2f02-4945-8997-f2963298db46_ContentBits">
    <vt:lpwstr>1</vt:lpwstr>
  </property>
  <property fmtid="{D5CDD505-2E9C-101B-9397-08002B2CF9AE}" pid="16" name="ContentTypeId">
    <vt:lpwstr>0x010100A0E6B4490A89A64884417C3F747BD5B3</vt:lpwstr>
  </property>
</Properties>
</file>